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d30e6b4eddc4e04" /><Relationship Type="http://schemas.openxmlformats.org/officeDocument/2006/relationships/extended-properties" Target="/docProps/app.xml" Id="Rd23ccd7f481c4ffa" /><Relationship Type="http://schemas.openxmlformats.org/officeDocument/2006/relationships/officeDocument" Target="/ppt/presentation.xml" Id="R32ad8dd176aa46a2" /></Relationships>
</file>

<file path=ppt/presentation.xml><?xml version="1.0" encoding="utf-8"?>
<p:presentation xmlns:p="http://schemas.openxmlformats.org/presentationml/2006/main">
  <p:sldMasterIdLst>
    <p:sldMasterId xmlns:r="http://schemas.openxmlformats.org/officeDocument/2006/relationships" id="2147483648" r:id="Rf9f65a9e370f45d8"/>
  </p:sldMasterIdLst>
  <p:notesMasterIdLst>
    <p:notesMasterId xmlns:r="http://schemas.openxmlformats.org/officeDocument/2006/relationships" r:id="Rb18454e1141d45ab"/>
  </p:notesMasterIdLst>
  <p:sldIdLst>
    <p:sldId xmlns:r="http://schemas.openxmlformats.org/officeDocument/2006/relationships" id="256" r:id="Rbb8695501fb4439d"/>
    <p:sldId xmlns:r="http://schemas.openxmlformats.org/officeDocument/2006/relationships" id="257" r:id="Re683d3de0bbc4a66"/>
    <p:sldId xmlns:r="http://schemas.openxmlformats.org/officeDocument/2006/relationships" id="258" r:id="Re7ccb7840a144a52"/>
    <p:sldId xmlns:r="http://schemas.openxmlformats.org/officeDocument/2006/relationships" id="259" r:id="R885170afad8e4908"/>
    <p:sldId xmlns:r="http://schemas.openxmlformats.org/officeDocument/2006/relationships" id="260" r:id="R8268b4a4c46a47aa"/>
    <p:sldId xmlns:r="http://schemas.openxmlformats.org/officeDocument/2006/relationships" id="261" r:id="R1e9f91b12e844202"/>
    <p:sldId xmlns:r="http://schemas.openxmlformats.org/officeDocument/2006/relationships" id="262" r:id="R2f3ff14e4b694266"/>
    <p:sldId xmlns:r="http://schemas.openxmlformats.org/officeDocument/2006/relationships" id="263" r:id="R845dd5be8a3a4985"/>
    <p:sldId xmlns:r="http://schemas.openxmlformats.org/officeDocument/2006/relationships" id="264" r:id="Ra6bdf92897c44d05"/>
    <p:sldId xmlns:r="http://schemas.openxmlformats.org/officeDocument/2006/relationships" id="265" r:id="Rdbaa05b8d5ac4668"/>
    <p:sldId xmlns:r="http://schemas.openxmlformats.org/officeDocument/2006/relationships" id="266" r:id="R81aeea640a7c4b9a"/>
    <p:sldId xmlns:r="http://schemas.openxmlformats.org/officeDocument/2006/relationships" id="267" r:id="Ra86168439ca74333"/>
    <p:sldId xmlns:r="http://schemas.openxmlformats.org/officeDocument/2006/relationships" id="268" r:id="Rec453d3490644904"/>
    <p:sldId xmlns:r="http://schemas.openxmlformats.org/officeDocument/2006/relationships" id="269" r:id="Red5cd383f2684d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2429b6fa10a4866" /><Relationship Type="http://schemas.openxmlformats.org/officeDocument/2006/relationships/slideMaster" Target="/ppt/slideMasters/slideMaster1.xml" Id="Rf9f65a9e370f45d8" /><Relationship Type="http://schemas.openxmlformats.org/officeDocument/2006/relationships/notesMaster" Target="/ppt/notesMasters/notesMaster1.xml" Id="Rb18454e1141d45ab" /><Relationship Type="http://schemas.openxmlformats.org/officeDocument/2006/relationships/presProps" Target="/ppt/presProps.xml" Id="Rfb86042ba0344c23" /><Relationship Type="http://schemas.openxmlformats.org/officeDocument/2006/relationships/tableStyles" Target="/ppt/tableStyles.xml" Id="R5f0f3f4365ff4158" /><Relationship Type="http://schemas.openxmlformats.org/officeDocument/2006/relationships/slide" Target="/ppt/slides/slide1.xml" Id="Rbb8695501fb4439d" /><Relationship Type="http://schemas.openxmlformats.org/officeDocument/2006/relationships/slide" Target="/ppt/slides/slide2.xml" Id="Re683d3de0bbc4a66" /><Relationship Type="http://schemas.openxmlformats.org/officeDocument/2006/relationships/slide" Target="/ppt/slides/slide3.xml" Id="Re7ccb7840a144a52" /><Relationship Type="http://schemas.openxmlformats.org/officeDocument/2006/relationships/slide" Target="/ppt/slides/slide4.xml" Id="R885170afad8e4908" /><Relationship Type="http://schemas.openxmlformats.org/officeDocument/2006/relationships/slide" Target="/ppt/slides/slide5.xml" Id="R8268b4a4c46a47aa" /><Relationship Type="http://schemas.openxmlformats.org/officeDocument/2006/relationships/slide" Target="/ppt/slides/slide6.xml" Id="R1e9f91b12e844202" /><Relationship Type="http://schemas.openxmlformats.org/officeDocument/2006/relationships/slide" Target="/ppt/slides/slide7.xml" Id="R2f3ff14e4b694266" /><Relationship Type="http://schemas.openxmlformats.org/officeDocument/2006/relationships/slide" Target="/ppt/slides/slide8.xml" Id="R845dd5be8a3a4985" /><Relationship Type="http://schemas.openxmlformats.org/officeDocument/2006/relationships/slide" Target="/ppt/slides/slide9.xml" Id="Ra6bdf92897c44d05" /><Relationship Type="http://schemas.openxmlformats.org/officeDocument/2006/relationships/slide" Target="/ppt/slides/slide10.xml" Id="Rdbaa05b8d5ac4668" /><Relationship Type="http://schemas.openxmlformats.org/officeDocument/2006/relationships/slide" Target="/ppt/slides/slide11.xml" Id="R81aeea640a7c4b9a" /><Relationship Type="http://schemas.openxmlformats.org/officeDocument/2006/relationships/slide" Target="/ppt/slides/slide12.xml" Id="Ra86168439ca74333" /><Relationship Type="http://schemas.openxmlformats.org/officeDocument/2006/relationships/slide" Target="/ppt/slides/slide13.xml" Id="Rec453d3490644904" /><Relationship Type="http://schemas.openxmlformats.org/officeDocument/2006/relationships/slide" Target="/ppt/slides/slide14.xml" Id="Red5cd383f2684d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6e92313a2d14dc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45e3446ccc44c53" /><Relationship Type="http://schemas.openxmlformats.org/officeDocument/2006/relationships/notesMaster" Target="/ppt/notesMasters/notesMaster1.xml" Id="R9de77cc020784e49"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bd242bc39d4b88" /><Relationship Type="http://schemas.openxmlformats.org/officeDocument/2006/relationships/notesMaster" Target="/ppt/notesMasters/notesMaster1.xml" Id="R622caecc36b144b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f869764d23b409c" /><Relationship Type="http://schemas.openxmlformats.org/officeDocument/2006/relationships/notesMaster" Target="/ppt/notesMasters/notesMaster1.xml" Id="Rb026d9f7240f44c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4d60f036f84a9e" /><Relationship Type="http://schemas.openxmlformats.org/officeDocument/2006/relationships/notesMaster" Target="/ppt/notesMasters/notesMaster1.xml" Id="Rf820706c849341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71924696574784" /><Relationship Type="http://schemas.openxmlformats.org/officeDocument/2006/relationships/notesMaster" Target="/ppt/notesMasters/notesMaster1.xml" Id="Ra309a2f750a444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bcc5f6b980486d" /><Relationship Type="http://schemas.openxmlformats.org/officeDocument/2006/relationships/notesMaster" Target="/ppt/notesMasters/notesMaster1.xml" Id="R1b52ef49e32f45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01ea1724a5426c" /><Relationship Type="http://schemas.openxmlformats.org/officeDocument/2006/relationships/notesMaster" Target="/ppt/notesMasters/notesMaster1.xml" Id="R61e0d784d07845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9a6ded15ad4c25" /><Relationship Type="http://schemas.openxmlformats.org/officeDocument/2006/relationships/notesMaster" Target="/ppt/notesMasters/notesMaster1.xml" Id="R73ed327e21ce4b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452cb03d16443e" /><Relationship Type="http://schemas.openxmlformats.org/officeDocument/2006/relationships/notesMaster" Target="/ppt/notesMasters/notesMaster1.xml" Id="R89c891a03e1d423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8ff87d3d6824c40" /><Relationship Type="http://schemas.openxmlformats.org/officeDocument/2006/relationships/notesMaster" Target="/ppt/notesMasters/notesMaster1.xml" Id="R6717f96c2fce40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89dd41941c74a64" /><Relationship Type="http://schemas.openxmlformats.org/officeDocument/2006/relationships/notesMaster" Target="/ppt/notesMasters/notesMaster1.xml" Id="R8d659e5951384f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6b0eb7d1654762" /><Relationship Type="http://schemas.openxmlformats.org/officeDocument/2006/relationships/notesMaster" Target="/ppt/notesMasters/notesMaster1.xml" Id="R90729e51cc7f42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775bcbb10f405d" /><Relationship Type="http://schemas.openxmlformats.org/officeDocument/2006/relationships/notesMaster" Target="/ppt/notesMasters/notesMaster1.xml" Id="R6e3667e3c628411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6eaf02cecb4cf4" /><Relationship Type="http://schemas.openxmlformats.org/officeDocument/2006/relationships/notesMaster" Target="/ppt/notesMasters/notesMaster1.xml" Id="Rb6c99d6b48e1472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Esta exposición utiliza el caso publicado de Mafe, una novilla Holstein atendida en septiembre de 2022. Poveda Martínez lo presentó en 2023 como acidosis ruminal aguda. Dos diapositivas iniciales distinguen el estado de una muestra de los procesos fisiopatológicos. Después se sigue la anamnesis, los hallazgos, el mecanismo propuesto y la evolución. La interpretación diferencia los datos medidos de las repercusiones posibles. Los ejemplos matemáticos y los casos del ternero y el perro son construcciones didácticas separadas del registro de Mafe.</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El pH expresa el estado ácido-base de la muestra. A mayor actividad de H⁺, menor pH. Acidemia indica un pH sanguíneo inferior al intervalo pertinente y alcalemia uno superior. Precisar la especie y si la muestra sanguínea es arterial o venosa antes de interpretar una cifra. El rumen es otro compartimento y tiene sus propios valores. Por ello un pH ruminal bajo no demuestra acidemia. Un pH sanguíneo dentro del intervalo tampoco descarta procesos opuestos cuyos efectos se contrarresten.</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2. Cornell University. Overview [Internet]. eClinPath; [citado 17 oct 2026]. Disponible en: https://eclinpath.com/chemistry/acid-base/overview/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Acidosis y alcalosis son procesos que tienden, respectivamente, a disminuir o aumentar el pH. En los trastornos metabólicos el componente primario suele reflejarse en bicarbonato; en los respiratorios, en PCO₂. La ganancia de ácidos, la pérdida de base o una menor eliminación renal pueden acidificar. La pérdida de ácido o ganancia de base puede alcalinizar. Retener CO₂ favorece acidosis respiratoria; eliminarlo en exceso respecto de su producción favorece alcalosis respiratoria. Un valor aislado no establece primariedad. Pueden coexistir procesos metabólicos y respiratorios.</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3. Cornell University. Types of disturbances [Internet]. eClinPath; [citado 17 oct 2026]. Disponible en: https://eclinpath.com/chemistry/acid-base/types-of-disturbances/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Mafe era una novilla Holstein de dos años, propiedad de la U.D.C.A., atendida el 13 de septiembre de 2022. Pesaba 560 kg y tenía condición corporal 2,5 sobre 5. Se informó una ingesta accidental de aproximadamente dos kilogramos de concentrado comercial prelactancia esa mañana, sin adaptación previa a ese producto. Su dieta habitual incluía dos kilogramos de mezcla con harina de maíz, palmiste, semilla de algodón y melaza, además de heno pangola, sal mineral y agua. No sumar automáticamente ambas cantidades como consumo total confirmado ni inferir la composición de almidón del producto. El motivo de consulta fue inapetencia, depresión y edema submandibular.</a:t>
            </a:r>
          </a:p>
          <a:p xmlns:a="http://schemas.openxmlformats.org/drawingml/2006/main">
            <a:r>
              <a:t/>
            </a:r>
          </a:p>
          <a:p xmlns:a="http://schemas.openxmlformats.org/drawingml/2006/main">
            <a:r>
              <a:t>IMAGEN</a:t>
            </a:r>
          </a:p>
          <a:p xmlns:a="http://schemas.openxmlformats.org/drawingml/2006/main">
            <a:r>
              <a:t>Fotografía original de Mafe, figura 1, página 9 del PDF de Poveda Martínez. Imagen extraída del documento, de resolución limitada.</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El examen describió depresión, sialorrea, taquicardia, taquipnea, hipermotilidad ruminal e intestinal, dolor en la percusión del hemiabdomen izquierdo y un episodio de heces líquidas. Conservar hipermotilidad como hallazgo del reporte, aunque otros casos pueden tener hipomotilidad. No constan valores numéricos de frecuencia cardíaca o respiratoria ni un grado de deshidratación. El líquido se obtuvo por sonda nasorruminal y el pH se leyó con tira reactiva MACHEREY–NAGEL. El autor describe introducción profunda y descarte de los primeros 100 mL para reducir contaminación salival. Un recuento bajo y el patrón de Gram orientan a alteración de la microbiota, pero no identifican especies bacterianas. La bioquímica inicial reportó GGT de 73,4 U/L, creatinina 1,4 mg/dL, proteínas totales 5,8 g/dL y albúmina 2,2 g/dL. Estas cifras se interpretan junto al contexto y no prueban por sí solas hepatitis o lesión renal aguda.</a:t>
            </a:r>
          </a:p>
          <a:p xmlns:a="http://schemas.openxmlformats.org/drawingml/2006/main">
            <a:r>
              <a:t/>
            </a:r>
          </a:p>
          <a:p xmlns:a="http://schemas.openxmlformats.org/drawingml/2006/main">
            <a:r>
              <a:t>DATOS DEL REPORTE</a:t>
            </a:r>
          </a:p>
          <a:p xmlns:a="http://schemas.openxmlformats.org/drawingml/2006/main">
            <a:r>
              <a:t>Poveda Martínez, pp. 9–12, tablas 2–4. Intervalo de protozoos impreso: 200.000–2.000.000/mL. Intervalo ruminal impreso: pH 5,6–7, según dieta.</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La exposición súbita a un alimento de rápida fermentación es la relación etiológica propuesta a partir de la historia. En términos generales, la carga de sustrato puede superar la capacidad de absorción y amortiguación, con acumulación de ácidos grasos volátiles y, en cuadros de sobrecarga aguda, lactato. El descenso de pH cambia el ambiente microbiano y puede reducir protozoos y microorganismos sensibles. La alteración de la fermentación afecta la función ruminal. En Mafe se documentaron el antecedente, el pH por tira y los cambios de la citología. El reporte no cuantificó almidón, lactato ni ácidos grasos volátiles y no identificó especies por cultivo o secuenciación. No presentar cada etapa como una medición directa de esta paciente.</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Un trastorno fermentativo puede tener repercusiones fuera del rumen. El aumento de la osmolaridad del contenido puede atraer agua hacia la luz y contribuir a hipovolemia. La absorción de ácidos y una perfusión comprometida pueden alterar el equilibrio ácido-base sistémico. Estos son mecanismos generales posibles y no mediciones demostradas en Mafe. La taquipnea aislada no permite confirmar compensación respiratoria: también puede acompañar dolor u otros estímulos. Para documentar una alteración sanguínea se requieren pH y PCO₂, con interpretación del bicarbonato y, según la pregunta, electrolitos y lactato. Los amortiguadores químicos atenúan el cambio inicial; la ventilación modifica la eliminación de CO₂ y el riñón conserva bicarbonato y excreta ácido neto.</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El diagnóstico comunicado por el autor es acidosis ruminal aguda. La exposición debe mantener esa atribución y analizar su soporte. La historia alimentaria, los signos digestivos, el pH ruminal de 5,5 y la citología sustentan un trastorno fermentativo. Una lectura puntual por tira no demuestra cuánto tiempo permaneció bajo el pH ni la concentración de lactato. Los umbrales publicados dependen del contexto y del método, por lo que no conviene reinterpretar automáticamente un único 5,5 como una categoría universal. Los diferenciales que planteó el reporte fueron indigestión simple e indigestión vagal. La gasometría ausente impide confirmar acidemia o cuantificar un trastorno metabólico sanguíneo. Tampoco la elevación aislada de GGT o creatinina basta para demostrar hepatitis o lesión renal.</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Describir el tratamiento documentado sin convertirlo en una pauta aplicable a otros animales. El reporte relata restricción del concentrado y de la mezcla habitual, oferta de forraje, bicarbonato intrarruminal y medicamentos de apoyo. También incluyó transfaunación con contenido de un donante sano, pero la secuencia exacta presenta ambigüedad entre apartados. No fijar una fecha por inferencia ni atribuir el resultado a una intervención aislada. En el control del 23 de septiembre, el pH ruminal fue 7,0, la consistencia viscosa, el olor aromático y las bacterias Gram negativas predominantes. Los protozoos aumentaron de 73.000 a 90.000/mL, aún por debajo del intervalo impreso. Las proteínas totales de 6,0 g/dL también siguieron bajas. El autor informó mejoría clínica y alta favorable el 26 de septiembre. La recuperación clínica no equivale a normalización de todas las pruebas.</a:t>
            </a:r>
          </a:p>
          <a:p xmlns:a="http://schemas.openxmlformats.org/drawingml/2006/main">
            <a:r>
              <a:t/>
            </a:r>
          </a:p>
          <a:p xmlns:a="http://schemas.openxmlformats.org/drawingml/2006/main">
            <a:r>
              <a:t>LIMITACIONES DEL REGISTRO</a:t>
            </a:r>
          </a:p>
          <a:p xmlns:a="http://schemas.openxmlformats.org/drawingml/2006/main">
            <a:r>
              <a:t>La bioquímica de seguimiento contiene una discrepancia: proteínas totales 6,0 g/dL, albúmina 3,3 y globulinas 4,1 g/dL. Se conservan cifras reportadas y no se inventa una corrección. Otros datos del hemograma también presentan inconsistencias internas. Se afirma recuperación posterior de protozoos sin recuento ni fecha adicionales.</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El ejemplo utiliza Henderson–Hasselbalch a 37 °C: pH = 6,1 + log₁₀[HCO₃⁻/(0,03 × PCO₂)]. El bicarbonato se expresa en mmol/L y PCO₂ en mmHg. La figura relaciona dos variables sanguíneas y no utiliza el pH ruminal de Mafe. Las curvas conservan HCO₃⁻ de 12, 24 o 36 mmol/L mientras varía PCO₂. Por ejemplo, 24 mmol/L y 40 mmHg producen pH aproximado de 7,40; 12 y 40 producen 7,10. A bicarbonato fijo, disminuir PCO₂ atenúa el descenso del pH. La respuesta real involucra amortiguación química, ventilación alveolar y función renal. Recuperar bicarbonato filtrado conserva base existente; excretar ácido neto permite reponer bicarbonato. La relación alveolar entre PCO₂ y ventilación requiere producción de CO₂ constante y estado estacionario. Un cambio matemático no demuestra compensación adecuada ni representa por sí solo el paso del tiempo. No se asignan estos valores a Mafe ni se infiere una gasometría ausente.</a:t>
            </a:r>
          </a:p>
          <a:p xmlns:a="http://schemas.openxmlformats.org/drawingml/2006/main">
            <a:r>
              <a:t/>
            </a:r>
          </a:p>
          <a:p xmlns:a="http://schemas.openxmlformats.org/drawingml/2006/main">
            <a:r>
              <a:t/>
            </a:r>
          </a:p>
          <a:p xmlns:a="http://schemas.openxmlformats.org/drawingml/2006/main">
            <a:r>
              <a:t/>
            </a:r>
          </a:p>
          <a:p xmlns:a="http://schemas.openxmlformats.org/drawingml/2006/main">
            <a:r>
              <a:t>REFERENCIAS VANCOUVER</a:t>
            </a:r>
          </a:p>
          <a:p xmlns:a="http://schemas.openxmlformats.org/drawingml/2006/main">
            <a:r>
              <a:t>6. Baquero-Parrado JR. Consideraciones clínicas y regulación del equilibrio ácido-base en ganado bovino. Rev UDCA Actual Divulg Cient. 2008;11(2):85-100. Disponible en: https://doi.org/10.31910/rudca.v11.n2.2008.626</a:t>
            </a:r>
          </a:p>
          <a:p xmlns:a="http://schemas.openxmlformats.org/drawingml/2006/main">
            <a:r>
              <a:t/>
            </a:r>
          </a:p>
          <a:p xmlns:a="http://schemas.openxmlformats.org/drawingml/2006/main">
            <a:r>
              <a:t>7. Cornell University. Response to disturbances [Internet]. eClinPath; [citado 17 oct 2026]. Disponible en: https://eclinpath.com/chemistry/acid-base/compensation/</a:t>
            </a:r>
          </a:p>
          <a:p xmlns:a="http://schemas.openxmlformats.org/drawingml/2006/main">
            <a:r>
              <a:t/>
            </a:r>
          </a:p>
          <a:p xmlns:a="http://schemas.openxmlformats.org/drawingml/2006/main">
            <a:r>
              <a:t>8. Abnormal ventilation, abnormal gas exchange [material docente en Internet]. Columbia University; [sin fecha] [citado 18 oct 2026]. p. 6. Disponible en: https://www.columbia.edu/itc/hs/medical/pathophys/pulmonary/2008/abnormalColor.pdf</a:t>
            </a:r>
          </a:p>
          <a:p xmlns:a="http://schemas.openxmlformats.org/drawingml/2006/main">
            <a:r>
              <a:t/>
            </a:r>
          </a:p>
          <a:p xmlns:a="http://schemas.openxmlformats.org/drawingml/2006/main">
            <a:r>
              <a:t>9. Cornell University. Physiology [Internet]. eClinPath; [citado 17 oct 2026]. Disponible en: https://eclinpath.com/chemistry/kidney/physiology/</a:t>
            </a:r>
          </a:p>
          <a:p xmlns:a="http://schemas.openxmlformats.org/drawingml/2006/main">
            <a:r>
              <a:t/>
            </a:r>
          </a:p>
          <a:p xmlns:a="http://schemas.openxmlformats.org/drawingml/2006/main">
            <a:r>
              <a:t>10. Cornell University. Bicarbonate [Internet]. eClinPath; [citado 17 oct 2026]. Disponible en: https://eclinpath.com/chemistry/acid-base/chemistry-tests/bicarbonate/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Solicitar que el grupo elija una opción y justifique el mecanismo. Estas tres preguntas recuperan el significado del pH ruminal, el mecanismo alimentario y la necesidad de una gasometría para evaluar el compartimento sanguíneo. Las respuestas se encuentran sólo en estas notas para permitir la discusión antes de revelarlas.</a:t>
            </a:r>
          </a:p>
          <a:p xmlns:a="http://schemas.openxmlformats.org/drawingml/2006/main">
            <a:r>
              <a:t/>
            </a:r>
          </a:p>
          <a:p xmlns:a="http://schemas.openxmlformats.org/drawingml/2006/main">
            <a:r>
              <a:t>1. ¿Qué demuestra el pH 5,5 publicado en el caso de Mafe?</a:t>
            </a:r>
          </a:p>
          <a:p xmlns:a="http://schemas.openxmlformats.org/drawingml/2006/main">
            <a:r>
              <a:t>Opciones: A. El estado ácido del líquido ruminal analizado.</a:t>
            </a:r>
          </a:p>
          <a:p xmlns:a="http://schemas.openxmlformats.org/drawingml/2006/main">
            <a:r>
              <a:t>B. Una acidemia sanguínea confirmada.</a:t>
            </a:r>
          </a:p>
          <a:p xmlns:a="http://schemas.openxmlformats.org/drawingml/2006/main">
            <a:r>
              <a:t>C. Una compensación renal completa.</a:t>
            </a:r>
          </a:p>
          <a:p xmlns:a="http://schemas.openxmlformats.org/drawingml/2006/main">
            <a:r>
              <a:t>Respuesta: El estado ácido del líquido ruminal analizado.</a:t>
            </a:r>
          </a:p>
          <a:p xmlns:a="http://schemas.openxmlformats.org/drawingml/2006/main">
            <a:r>
              <a:t>Explicación: Es una medición del rumen. No se informó gasometría sanguínea; por tanto, no demuestra acidemia sistémica ni permite evaluar compensación.</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2. ¿Qué mecanismo conecta el cambio alimentario con la alteración ruminal?</a:t>
            </a:r>
          </a:p>
          <a:p xmlns:a="http://schemas.openxmlformats.org/drawingml/2006/main">
            <a:r>
              <a:t>Opciones: A. La eliminación excesiva de CO₂ por los pulmones.</a:t>
            </a:r>
          </a:p>
          <a:p xmlns:a="http://schemas.openxmlformats.org/drawingml/2006/main">
            <a:r>
              <a:t>B. Mayor fermentación y acumulación de ácidos en el rumen.</a:t>
            </a:r>
          </a:p>
          <a:p xmlns:a="http://schemas.openxmlformats.org/drawingml/2006/main">
            <a:r>
              <a:t>C. Una alcalosis metabólica demostrada por el edema.</a:t>
            </a:r>
          </a:p>
          <a:p xmlns:a="http://schemas.openxmlformats.org/drawingml/2006/main">
            <a:r>
              <a:t>Respuesta: Mayor fermentación y acumulación de ácidos en el rumen.</a:t>
            </a:r>
          </a:p>
          <a:p xmlns:a="http://schemas.openxmlformats.org/drawingml/2006/main">
            <a:r>
              <a:t>Explicación: El alimento fermentable puede aumentar la producción de ácidos y modificar la microbiota cuando supera la capacidad de utilización y retiro. En Mafe, lactato y ácidos grasos volátiles no fueron cuantificados.</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a:p xmlns:a="http://schemas.openxmlformats.org/drawingml/2006/main">
            <a:r>
              <a:t/>
            </a:r>
          </a:p>
          <a:p xmlns:a="http://schemas.openxmlformats.org/drawingml/2006/main">
            <a:r>
              <a:t>3. ¿Qué estudio faltó para caracterizar el equilibrio ácido-base sistémico de Mafe?</a:t>
            </a:r>
          </a:p>
          <a:p xmlns:a="http://schemas.openxmlformats.org/drawingml/2006/main">
            <a:r>
              <a:t>Opciones: A. Repetir únicamente la fotografía del edema.</a:t>
            </a:r>
          </a:p>
          <a:p xmlns:a="http://schemas.openxmlformats.org/drawingml/2006/main">
            <a:r>
              <a:t>B. Identificar especies bacterianas solo con una tinción de Gram.</a:t>
            </a:r>
          </a:p>
          <a:p xmlns:a="http://schemas.openxmlformats.org/drawingml/2006/main">
            <a:r>
              <a:t>C. Gasometría con pH, PCO₂ y HCO₃⁻, integrada al contexto clínico.</a:t>
            </a:r>
          </a:p>
          <a:p xmlns:a="http://schemas.openxmlformats.org/drawingml/2006/main">
            <a:r>
              <a:t>Respuesta: Gasometría con pH, PCO₂ y HCO₃⁻, integrada al contexto clínico.</a:t>
            </a:r>
          </a:p>
          <a:p xmlns:a="http://schemas.openxmlformats.org/drawingml/2006/main">
            <a:r>
              <a:t>Explicación: La gasometría permite estudiar el compartimento sanguíneo. Se complementa con electrolitos, lactato y evaluación de perfusión según el problema; el pH ruminal no reemplaza estas mediciones.</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6. Baquero-Parrado JR. Consideraciones clínicas y regulación del equilibrio ácido-base en ganado bovino. Rev UDCA Actual Divulg Cient. 2008;11(2):85-100. Disponible en: https://doi.org/10.31910/rudca.v11.n2.2008.626</a:t>
            </a:r>
          </a:p>
          <a:p xmlns:a="http://schemas.openxmlformats.org/drawingml/2006/main">
            <a:r>
              <a:t/>
            </a:r>
          </a:p>
          <a:p xmlns:a="http://schemas.openxmlformats.org/drawingml/2006/main">
            <a:r>
              <a:t>REFERENCIAS VANCOUVER</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a:p xmlns:a="http://schemas.openxmlformats.org/drawingml/2006/main">
            <a:r>
              <a:t/>
            </a:r>
          </a:p>
          <a:p xmlns:a="http://schemas.openxmlformats.org/drawingml/2006/main">
            <a:r>
              <a:t>6. Baquero-Parrado JR. Consideraciones clínicas y regulación del equilibrio ácido-base en ganado bovino. Rev UDCA Actual Divulg Cient. 2008;11(2):85-100. Disponible en: https://doi.org/10.31910/rudca.v11.n2.2008.626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Leer primero la edad, la historia y la muestra. Los valores fueron construidos para razonar. La interpretación mejor sustentada es acidosis metabólica en el contexto de diarrea, cuya composición y causa requieren caracterización. La PCO₂ reducida atenúa el descenso del pH; su dirección no demuestra que sea una compensación bovina cuantitativamente adecuada. No aplicar una ecuación canina. Pedir al grupo un dato adicional que distinga pérdidas digestivas de acumulación de ácidos. La brecha no identifica D-lactato y hace falta un intervalo de laboratorio compatible con la fórmula.</a:t>
            </a:r>
          </a:p>
          <a:p xmlns:a="http://schemas.openxmlformats.org/drawingml/2006/main">
            <a:r>
              <a:t/>
            </a:r>
          </a:p>
          <a:p xmlns:a="http://schemas.openxmlformats.org/drawingml/2006/main">
            <a:r>
              <a:t>DATOS Y RAZONAMIENTO COMPLETO</a:t>
            </a:r>
          </a:p>
          <a:p xmlns:a="http://schemas.openxmlformats.org/drawingml/2006/main">
            <a:r>
              <a:t>Escenario construido para enseñanza. Diarrea acuosa de 24 horas, menor ingestión de leche y debilidad. Se obtiene la muestra al iniciar la evaluación. No se ha identificado el agente causal.</a:t>
            </a:r>
          </a:p>
          <a:p xmlns:a="http://schemas.openxmlformats.org/drawingml/2006/main">
            <a:r>
              <a:t>Sangre venosa yugular; valores expresados a 37 °C para este ejercicio.</a:t>
            </a:r>
          </a:p>
          <a:p xmlns:a="http://schemas.openxmlformats.org/drawingml/2006/main">
            <a:r>
              <a:t>Valores sintéticos matemáticamente coherentes. No corresponden a un paciente ni se tomaron de una tabla de resultados publicada.</a:t>
            </a:r>
          </a:p>
          <a:p xmlns:a="http://schemas.openxmlformats.org/drawingml/2006/main">
            <a:r>
              <a:t>Para nombrar acidemia en este ejercicio se utiliza el criterio pH venoso &lt;7,35 aplicado por Jung et al. a terneros Hanwoo con diarrea. Es una clasificación del estudio, no un intervalo validado para todas las razas, edades o analizadores.</a:t>
            </a:r>
          </a:p>
          <a:p xmlns:a="http://schemas.openxmlformats.org/drawingml/2006/main">
            <a:r>
              <a:t/>
            </a:r>
          </a:p>
          <a:p xmlns:a="http://schemas.openxmlformats.org/drawingml/2006/main">
            <a:r>
              <a:t>Resultado del pH: 7,15 cumple el criterio de acidemia seleccionado para el ejercicio.</a:t>
            </a:r>
          </a:p>
          <a:p xmlns:a="http://schemas.openxmlformats.org/drawingml/2006/main">
            <a:r>
              <a:t/>
            </a:r>
          </a:p>
          <a:p xmlns:a="http://schemas.openxmlformats.org/drawingml/2006/main">
            <a:r>
              <a:t>Componente principal: HCO₃⁻ de 10 mmol/L, acidemia y diarrea apoyan acidosis metabólica.</a:t>
            </a:r>
          </a:p>
          <a:p xmlns:a="http://schemas.openxmlformats.org/drawingml/2006/main">
            <a:r>
              <a:t/>
            </a:r>
          </a:p>
          <a:p xmlns:a="http://schemas.openxmlformats.org/drawingml/2006/main">
            <a:r>
              <a:t>Dirección de la respuesta: Una disminución de PCO₂ atenúa el descenso del pH. No se usa una ecuación canina para decidir si 30 mmHg es una compensación bovina adecuada.</a:t>
            </a:r>
          </a:p>
          <a:p xmlns:a="http://schemas.openxmlformats.org/drawingml/2006/main">
            <a:r>
              <a:t/>
            </a:r>
          </a:p>
          <a:p xmlns:a="http://schemas.openxmlformats.org/drawingml/2006/main">
            <a:r>
              <a:t>Cálculo y límite: AG = (135 + 4,8) − (102 + 10) = 27,8 mmol/L. Hace falta el intervalo del laboratorio y el contexto proteico para clasificarla; no demuestra lactacidemia.</a:t>
            </a:r>
          </a:p>
          <a:p xmlns:a="http://schemas.openxmlformats.org/drawingml/2006/main">
            <a:r>
              <a:t/>
            </a:r>
          </a:p>
          <a:p xmlns:a="http://schemas.openxmlformats.org/drawingml/2006/main">
            <a:r>
              <a:t>Lo que falta: Considerar pérdidas digestivas, perfusión y fermentación. Diferenciar L-lactato de D-lactato y no inferir el agente causal a partir de la gasometría.</a:t>
            </a:r>
          </a:p>
          <a:p xmlns:a="http://schemas.openxmlformats.org/drawingml/2006/main">
            <a:r>
              <a:t/>
            </a:r>
          </a:p>
          <a:p xmlns:a="http://schemas.openxmlformats.org/drawingml/2006/main">
            <a:r>
              <a:t>RESPUESTAS DISCUTIDAS</a:t>
            </a:r>
          </a:p>
          <a:p xmlns:a="http://schemas.openxmlformats.org/drawingml/2006/main">
            <a:r>
              <a:t>Correcta: Acidosis metabólica; causa por caracterizar.</a:t>
            </a:r>
          </a:p>
          <a:p xmlns:a="http://schemas.openxmlformats.org/drawingml/2006/main">
            <a:r>
              <a:t>El pH bajo y el HCO₃⁻ reducido apoyan un proceso metabólico acidificante. La causa exacta y la adecuación de la respuesta requieren más información.</a:t>
            </a:r>
          </a:p>
          <a:p xmlns:a="http://schemas.openxmlformats.org/drawingml/2006/main">
            <a:r>
              <a:t/>
            </a:r>
          </a:p>
          <a:p xmlns:a="http://schemas.openxmlformats.org/drawingml/2006/main">
            <a:r>
              <a:t>Incorrecta: Alcalosis respiratoria como única explicación.</a:t>
            </a:r>
          </a:p>
          <a:p xmlns:a="http://schemas.openxmlformats.org/drawingml/2006/main">
            <a:r>
              <a:t>La PCO₂ baja no explica por sí sola la acidemia; debe relacionarse con el bicarbonato marcadamente reducido y el contexto.</a:t>
            </a:r>
          </a:p>
          <a:p xmlns:a="http://schemas.openxmlformats.org/drawingml/2006/main">
            <a:r>
              <a:t/>
            </a:r>
          </a:p>
          <a:p xmlns:a="http://schemas.openxmlformats.org/drawingml/2006/main">
            <a:r>
              <a:t>Incorrecta: Acidosis por D-lactato demostrada.</a:t>
            </a:r>
          </a:p>
          <a:p xmlns:a="http://schemas.openxmlformats.org/drawingml/2006/main">
            <a:r>
              <a:t>No se midió D-lactato. Ni el pH ni la brecha identifican por sí solos el anión responsable.</a:t>
            </a:r>
          </a:p>
          <a:p xmlns:a="http://schemas.openxmlformats.org/drawingml/2006/main">
            <a:r>
              <a:t/>
            </a:r>
          </a:p>
          <a:p xmlns:a="http://schemas.openxmlformats.org/drawingml/2006/main">
            <a:r>
              <a:t>Comprobación matemática: 6,1 + log₁₀[10/(0,03 × 30)] = 7.145757490560675; redondeado 7,15. (135 + 4,8) − (102 + 10) = 27,8 mmol/L.</a:t>
            </a:r>
          </a:p>
          <a:p xmlns:a="http://schemas.openxmlformats.org/drawingml/2006/main">
            <a:r>
              <a:t/>
            </a:r>
          </a:p>
          <a:p xmlns:a="http://schemas.openxmlformats.org/drawingml/2006/main">
            <a:r>
              <a:t>IMAGEN</a:t>
            </a:r>
          </a:p>
          <a:p xmlns:a="http://schemas.openxmlformats.org/drawingml/2006/main">
            <a:r>
              <a:t>Ilustración contextual generada con IA para enseñanza. No corresponde a un paciente real.</a:t>
            </a:r>
          </a:p>
          <a:p xmlns:a="http://schemas.openxmlformats.org/drawingml/2006/main">
            <a:r>
              <a:t/>
            </a:r>
          </a:p>
          <a:p xmlns:a="http://schemas.openxmlformats.org/drawingml/2006/main">
            <a:r>
              <a:t>REFERENCIAS VANCOUVER</a:t>
            </a:r>
          </a:p>
          <a:p xmlns:a="http://schemas.openxmlformats.org/drawingml/2006/main">
            <a:r>
              <a:t>7. Cornell University. Response to disturbances [Internet]. eClinPath; [citado 17 oct 2026]. Disponible en: https://eclinpath.com/chemistry/acid-base/compensation/</a:t>
            </a:r>
          </a:p>
          <a:p xmlns:a="http://schemas.openxmlformats.org/drawingml/2006/main">
            <a:r>
              <a:t/>
            </a:r>
          </a:p>
          <a:p xmlns:a="http://schemas.openxmlformats.org/drawingml/2006/main">
            <a:r>
              <a:t>10. Cornell University. Bicarbonate [Internet]. eClinPath; [citado 17 oct 2026]. Disponible en: https://eclinpath.com/chemistry/acid-base/chemistry-tests/bicarbonate/</a:t>
            </a:r>
          </a:p>
          <a:p xmlns:a="http://schemas.openxmlformats.org/drawingml/2006/main">
            <a:r>
              <a:t/>
            </a:r>
          </a:p>
          <a:p xmlns:a="http://schemas.openxmlformats.org/drawingml/2006/main">
            <a:r>
              <a:t>11. Cornell University. Anion gap [Internet]. eClinPath; [citado 17 oct 2026]. Disponible en: https://eclinpath.com/chemistry/acid-base/chemistry-tests/anion-gap/</a:t>
            </a:r>
          </a:p>
          <a:p xmlns:a="http://schemas.openxmlformats.org/drawingml/2006/main">
            <a:r>
              <a:t/>
            </a:r>
          </a:p>
          <a:p xmlns:a="http://schemas.openxmlformats.org/drawingml/2006/main">
            <a:r>
              <a:t>12. Jung Y, Ku JY, Kim B, Kim Y, Park KM, Baek J, et al. Determining lactate concentrations in Korean indigenous calves and evaluating its role as a predictor for acidemia in calf diarrhea. BMC Vet Res. 2024;20:373. Disponible en: https://doi.org/10.1186/s12917-024-04235-0</a:t>
            </a:r>
          </a:p>
          <a:p xmlns:a="http://schemas.openxmlformats.org/drawingml/2006/main">
            <a:r>
              <a:t/>
            </a:r>
          </a:p>
          <a:p xmlns:a="http://schemas.openxmlformats.org/drawingml/2006/main">
            <a:r>
              <a:t>13. Burgos RA, Manosalva C, Alarcón P, Navarro M, Quiroga J, Morán G, et al. The D-lactate enigma: exploring the inflammatory influence of D-lactate in cattle. Front Vet Sci. 2024;11:1509399. Disponible en: https://doi.org/10.3389/fvets.2024.1509399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Comparar el panel previo con el actual antes de nombrar el trastorno. En el caso, la ventilación alveolar disminuye durante anestesia y a los veinte minutos aumenta PCO₂ mientras desciende pH. La secuencia es compatible con acidosis respiratoria aguda por retención de CO₂. El aumento discreto de HCO₃⁻ puede acompañar la amortiguación inicial; no acredita adaptación renal crónica completa. El dato previo es comparación del mismo escenario sintético, no un intervalo poblacional canino. Tampoco se ha dado PaO₂ para evaluar oxigenación.</a:t>
            </a:r>
          </a:p>
          <a:p xmlns:a="http://schemas.openxmlformats.org/drawingml/2006/main">
            <a:r>
              <a:t/>
            </a:r>
          </a:p>
          <a:p xmlns:a="http://schemas.openxmlformats.org/drawingml/2006/main">
            <a:r>
              <a:t>DATOS Y RAZONAMIENTO COMPLETO</a:t>
            </a:r>
          </a:p>
          <a:p xmlns:a="http://schemas.openxmlformats.org/drawingml/2006/main">
            <a:r>
              <a:t>Escenario construido para enseñanza. Durante anestesia, disminuye la ventilación alveolar. A los 20 minutos se obtiene una gasometría arterial. En este escenario se dispone de una medición previa para comparar.</a:t>
            </a:r>
          </a:p>
          <a:p xmlns:a="http://schemas.openxmlformats.org/drawingml/2006/main">
            <a:r>
              <a:t>Sangre arterial antes y durante el episodio; valores expresados a 37 °C para este ejercicio.</a:t>
            </a:r>
          </a:p>
          <a:p xmlns:a="http://schemas.openxmlformats.org/drawingml/2006/main">
            <a:r>
              <a:t>Ambos paneles son sintéticos. El valor previo es un punto de comparación del mismo caso, no un intervalo poblacional canino.</a:t>
            </a:r>
          </a:p>
          <a:p xmlns:a="http://schemas.openxmlformats.org/drawingml/2006/main">
            <a:r>
              <a:t>Se interpreta la secuencia conocida de hipoventilación, aumento de PCO₂ y descenso de pH. No se presenta un rango de referencia universal.</a:t>
            </a:r>
          </a:p>
          <a:p xmlns:a="http://schemas.openxmlformats.org/drawingml/2006/main">
            <a:r>
              <a:t/>
            </a:r>
          </a:p>
          <a:p xmlns:a="http://schemas.openxmlformats.org/drawingml/2006/main">
            <a:r>
              <a:t>Cambio del pH: El pH pasó de 7,40 a 7,28: la dirección del cambio es acidificante.</a:t>
            </a:r>
          </a:p>
          <a:p xmlns:a="http://schemas.openxmlformats.org/drawingml/2006/main">
            <a:r>
              <a:t/>
            </a:r>
          </a:p>
          <a:p xmlns:a="http://schemas.openxmlformats.org/drawingml/2006/main">
            <a:r>
              <a:t>Cambio primario compatible: PCO₂ de 40 a 60 mmHg junto a hipoventilación: retención de CO₂, compatible con acidosis respiratoria.</a:t>
            </a:r>
          </a:p>
          <a:p xmlns:a="http://schemas.openxmlformats.org/drawingml/2006/main">
            <a:r>
              <a:t/>
            </a:r>
          </a:p>
          <a:p xmlns:a="http://schemas.openxmlformats.org/drawingml/2006/main">
            <a:r>
              <a:t>Respuesta reciente: El HCO₃⁻ discretamente mayor es compatible con amortiguación inicial. No debe llamarse compensación renal completa.</a:t>
            </a:r>
          </a:p>
          <a:p xmlns:a="http://schemas.openxmlformats.org/drawingml/2006/main">
            <a:r>
              <a:t/>
            </a:r>
          </a:p>
          <a:p xmlns:a="http://schemas.openxmlformats.org/drawingml/2006/main">
            <a:r>
              <a:t>Límites de la conclusión: Los datos no identifican por sí solos la causa de hipoventilación ni cuantifican la oxigenación; no se proporcionó PaO₂.</a:t>
            </a:r>
          </a:p>
          <a:p xmlns:a="http://schemas.openxmlformats.org/drawingml/2006/main">
            <a:r>
              <a:t/>
            </a:r>
          </a:p>
          <a:p xmlns:a="http://schemas.openxmlformats.org/drawingml/2006/main">
            <a:r>
              <a:t>RESPUESTAS DISCUTIDAS</a:t>
            </a:r>
          </a:p>
          <a:p xmlns:a="http://schemas.openxmlformats.org/drawingml/2006/main">
            <a:r>
              <a:t>Correcta: Acidosis respiratoria aguda por retención de CO₂.</a:t>
            </a:r>
          </a:p>
          <a:p xmlns:a="http://schemas.openxmlformats.org/drawingml/2006/main">
            <a:r>
              <a:t>La PCO₂ aumentó mientras cayó el pH y se documentó menor ventilación alveolar. La secuencia apoya el mecanismo respiratorio.</a:t>
            </a:r>
          </a:p>
          <a:p xmlns:a="http://schemas.openxmlformats.org/drawingml/2006/main">
            <a:r>
              <a:t/>
            </a:r>
          </a:p>
          <a:p xmlns:a="http://schemas.openxmlformats.org/drawingml/2006/main">
            <a:r>
              <a:t>Incorrecta: Alcalosis metabólica primaria.</a:t>
            </a:r>
          </a:p>
          <a:p xmlns:a="http://schemas.openxmlformats.org/drawingml/2006/main">
            <a:r>
              <a:t>Un aumento discreto de HCO₃⁻ puede acompañar la amortiguación de un cambio respiratorio agudo. No explica el descenso de pH como proceso único.</a:t>
            </a:r>
          </a:p>
          <a:p xmlns:a="http://schemas.openxmlformats.org/drawingml/2006/main">
            <a:r>
              <a:t/>
            </a:r>
          </a:p>
          <a:p xmlns:a="http://schemas.openxmlformats.org/drawingml/2006/main">
            <a:r>
              <a:t>Incorrecta: Compensación renal crónica completa.</a:t>
            </a:r>
          </a:p>
          <a:p xmlns:a="http://schemas.openxmlformats.org/drawingml/2006/main">
            <a:r>
              <a:t>Veinte minutos y estos valores no demuestran adaptación renal crónica; el tiempo y la evolución importan.</a:t>
            </a:r>
          </a:p>
          <a:p xmlns:a="http://schemas.openxmlformats.org/drawingml/2006/main">
            <a:r>
              <a:t/>
            </a:r>
          </a:p>
          <a:p xmlns:a="http://schemas.openxmlformats.org/drawingml/2006/main">
            <a:r>
              <a:t>Comprobación matemática: punto previo 7.401029995663981 y actual 6,1 + log₁₀[27/(0,03 × 60)] = 7.276091259055681; redondeados 7,40 y 7,28.</a:t>
            </a:r>
          </a:p>
          <a:p xmlns:a="http://schemas.openxmlformats.org/drawingml/2006/main">
            <a:r>
              <a:t/>
            </a:r>
          </a:p>
          <a:p xmlns:a="http://schemas.openxmlformats.org/drawingml/2006/main">
            <a:r>
              <a:t>IMAGEN</a:t>
            </a:r>
          </a:p>
          <a:p xmlns:a="http://schemas.openxmlformats.org/drawingml/2006/main">
            <a:r>
              <a:t>Ilustración contextual generada con IA para enseñanza. No corresponde a un paciente real.</a:t>
            </a:r>
          </a:p>
          <a:p xmlns:a="http://schemas.openxmlformats.org/drawingml/2006/main">
            <a:r>
              <a:t/>
            </a:r>
          </a:p>
          <a:p xmlns:a="http://schemas.openxmlformats.org/drawingml/2006/main">
            <a:r>
              <a:t>REFERENCIAS VANCOUVER</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3. Cornell University. Types of disturbances [Internet]. eClinPath; [citado 17 oct 2026]. Disponible en: https://eclinpath.com/chemistry/acid-base/types-of-disturbances/</a:t>
            </a:r>
          </a:p>
          <a:p xmlns:a="http://schemas.openxmlformats.org/drawingml/2006/main">
            <a:r>
              <a:t/>
            </a:r>
          </a:p>
          <a:p xmlns:a="http://schemas.openxmlformats.org/drawingml/2006/main">
            <a:r>
              <a:t>7. Cornell University. Response to disturbances [Internet]. eClinPath; [citado 17 oct 2026]. Disponible en: https://eclinpath.com/chemistry/acid-base/compensation/</a:t>
            </a:r>
          </a:p>
          <a:p xmlns:a="http://schemas.openxmlformats.org/drawingml/2006/main">
            <a:r>
              <a:t/>
            </a:r>
          </a:p>
          <a:p xmlns:a="http://schemas.openxmlformats.org/drawingml/2006/main">
            <a:r>
              <a:t>14. Cornell University. Laboratory detection [Internet]. eClinPath; [citado 17 oct 2026]. Disponible en: https://eclinpath.com/chemistry/acid-base/laboratory-detection/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GUION DE EXPOSICIÓN</a:t>
            </a:r>
          </a:p>
          <a:p xmlns:a="http://schemas.openxmlformats.org/drawingml/2006/main">
            <a:r>
              <a:t>El caso ilustra la relación entre alimentación, microbiota y función ruminal. Su repercusión ácido-base sanguínea requiere datos que el reporte no aporta. Esta bibliografía conserva los números del material escrito y de la exposición. Las notas recogen las referencias completas, incluidas las URL. La presentación se centra en el caso publicado de Mafe, con dos ejercicios clínicos sintéticos independientes. Material actualizado el 21 de octubre de 2026.</a:t>
            </a:r>
          </a:p>
          <a:p xmlns:a="http://schemas.openxmlformats.org/drawingml/2006/main">
            <a:r>
              <a:t/>
            </a:r>
          </a:p>
          <a:p xmlns:a="http://schemas.openxmlformats.org/drawingml/2006/main">
            <a:r>
              <a:t>1. Poveda Martínez JD. Acidosis ruminal aguda en novilla Holstein de 2 años atendida en la Clínica de Grandes Animales U.D.C.A [reporte de caso clínico]. Bogotá: Universidad de Ciencias Aplicadas y Ambientales U.D.C.A; 2023. Disponible en: https://repository.udca.edu.co/entities/publication/36ea3750-eed1-4525-9b83-466e9c8fc1b1</a:t>
            </a:r>
          </a:p>
          <a:p xmlns:a="http://schemas.openxmlformats.org/drawingml/2006/main">
            <a:r>
              <a:t/>
            </a:r>
          </a:p>
          <a:p xmlns:a="http://schemas.openxmlformats.org/drawingml/2006/main">
            <a:r>
              <a:t>2. Cornell University. Overview [Internet]. eClinPath; [citado 17 oct 2026]. Disponible en: https://eclinpath.com/chemistry/acid-base/overview/</a:t>
            </a:r>
          </a:p>
          <a:p xmlns:a="http://schemas.openxmlformats.org/drawingml/2006/main">
            <a:r>
              <a:t/>
            </a:r>
          </a:p>
          <a:p xmlns:a="http://schemas.openxmlformats.org/drawingml/2006/main">
            <a:r>
              <a:t>3. Cornell University. Types of disturbances [Internet]. eClinPath; [citado 17 oct 2026]. Disponible en: https://eclinpath.com/chemistry/acid-base/types-of-disturbances/</a:t>
            </a:r>
          </a:p>
          <a:p xmlns:a="http://schemas.openxmlformats.org/drawingml/2006/main">
            <a:r>
              <a:t/>
            </a:r>
          </a:p>
          <a:p xmlns:a="http://schemas.openxmlformats.org/drawingml/2006/main">
            <a:r>
              <a:t>4. Constable PD. Sobrecarga de grano en rumiantes [Internet]. Manual MSD de Veterinaria; 2022 [actualizado sept 2024; citado 21 oct 2026]. Disponible en: https://www.msdvetmanual.com/es/aparato-digestivo/enfermedades-de-los-preest%C3%B3magos-de-los-rumiantes/sobrecarga-de-grano-en-rumiantes</a:t>
            </a:r>
          </a:p>
          <a:p xmlns:a="http://schemas.openxmlformats.org/drawingml/2006/main">
            <a:r>
              <a:t/>
            </a:r>
          </a:p>
          <a:p xmlns:a="http://schemas.openxmlformats.org/drawingml/2006/main">
            <a:r>
              <a:t>5. Golder HM, Lean IJ. Invited review: Ruminal acidosis and its definition—A critical review. J Dairy Sci. 2024;107(12):10066-10098. doi:10.3168/jds.2024-24817. Disponible en: https://doi.org/10.3168/jds.2024-24817</a:t>
            </a:r>
          </a:p>
          <a:p xmlns:a="http://schemas.openxmlformats.org/drawingml/2006/main">
            <a:r>
              <a:t/>
            </a:r>
          </a:p>
          <a:p xmlns:a="http://schemas.openxmlformats.org/drawingml/2006/main">
            <a:r>
              <a:t>6. Baquero-Parrado JR. Consideraciones clínicas y regulación del equilibrio ácido-base en ganado bovino. Rev UDCA Actual Divulg Cient. 2008;11(2):85-100. Disponible en: https://doi.org/10.31910/rudca.v11.n2.2008.626</a:t>
            </a:r>
          </a:p>
          <a:p xmlns:a="http://schemas.openxmlformats.org/drawingml/2006/main">
            <a:r>
              <a:t/>
            </a:r>
          </a:p>
          <a:p xmlns:a="http://schemas.openxmlformats.org/drawingml/2006/main">
            <a:r>
              <a:t>7. Cornell University. Response to disturbances [Internet]. eClinPath; [citado 17 oct 2026]. Disponible en: https://eclinpath.com/chemistry/acid-base/compensation/</a:t>
            </a:r>
          </a:p>
          <a:p xmlns:a="http://schemas.openxmlformats.org/drawingml/2006/main">
            <a:r>
              <a:t/>
            </a:r>
          </a:p>
          <a:p xmlns:a="http://schemas.openxmlformats.org/drawingml/2006/main">
            <a:r>
              <a:t>8. Abnormal ventilation, abnormal gas exchange [material docente en Internet]. Columbia University; [sin fecha] [citado 18 oct 2026]. p. 6. Disponible en: https://www.columbia.edu/itc/hs/medical/pathophys/pulmonary/2008/abnormalColor.pdf</a:t>
            </a:r>
          </a:p>
          <a:p xmlns:a="http://schemas.openxmlformats.org/drawingml/2006/main">
            <a:r>
              <a:t/>
            </a:r>
          </a:p>
          <a:p xmlns:a="http://schemas.openxmlformats.org/drawingml/2006/main">
            <a:r>
              <a:t>9. Cornell University. Physiology [Internet]. eClinPath; [citado 17 oct 2026]. Disponible en: https://eclinpath.com/chemistry/kidney/physiology/</a:t>
            </a:r>
          </a:p>
          <a:p xmlns:a="http://schemas.openxmlformats.org/drawingml/2006/main">
            <a:r>
              <a:t/>
            </a:r>
          </a:p>
          <a:p xmlns:a="http://schemas.openxmlformats.org/drawingml/2006/main">
            <a:r>
              <a:t>10. Cornell University. Bicarbonate [Internet]. eClinPath; [citado 17 oct 2026]. Disponible en: https://eclinpath.com/chemistry/acid-base/chemistry-tests/bicarbonate/</a:t>
            </a:r>
          </a:p>
          <a:p xmlns:a="http://schemas.openxmlformats.org/drawingml/2006/main">
            <a:r>
              <a:t/>
            </a:r>
          </a:p>
          <a:p xmlns:a="http://schemas.openxmlformats.org/drawingml/2006/main">
            <a:r>
              <a:t>11. Cornell University. Anion gap [Internet]. eClinPath; [citado 17 oct 2026]. Disponible en: https://eclinpath.com/chemistry/acid-base/chemistry-tests/anion-gap/</a:t>
            </a:r>
          </a:p>
          <a:p xmlns:a="http://schemas.openxmlformats.org/drawingml/2006/main">
            <a:r>
              <a:t/>
            </a:r>
          </a:p>
          <a:p xmlns:a="http://schemas.openxmlformats.org/drawingml/2006/main">
            <a:r>
              <a:t>12. Jung Y, Ku JY, Kim B, Kim Y, Park KM, Baek J, et al. Determining lactate concentrations in Korean indigenous calves and evaluating its role as a predictor for acidemia in calf diarrhea. BMC Vet Res. 2024;20:373. Disponible en: https://doi.org/10.1186/s12917-024-04235-0</a:t>
            </a:r>
          </a:p>
          <a:p xmlns:a="http://schemas.openxmlformats.org/drawingml/2006/main">
            <a:r>
              <a:t/>
            </a:r>
          </a:p>
          <a:p xmlns:a="http://schemas.openxmlformats.org/drawingml/2006/main">
            <a:r>
              <a:t>13. Burgos RA, Manosalva C, Alarcón P, Navarro M, Quiroga J, Morán G, et al. The D-lactate enigma: exploring the inflammatory influence of D-lactate in cattle. Front Vet Sci. 2024;11:1509399. Disponible en: https://doi.org/10.3389/fvets.2024.1509399</a:t>
            </a:r>
          </a:p>
          <a:p xmlns:a="http://schemas.openxmlformats.org/drawingml/2006/main">
            <a:r>
              <a:t/>
            </a:r>
          </a:p>
          <a:p xmlns:a="http://schemas.openxmlformats.org/drawingml/2006/main">
            <a:r>
              <a:t>14. Cornell University. Laboratory detection [Internet]. eClinPath; [citado 17 oct 2026]. Disponible en: https://eclinpath.com/chemistry/acid-base/laboratory-detection/</a:t>
            </a:r>
          </a:p>
          <a:p xmlns:a="http://schemas.openxmlformats.org/drawingml/2006/main">
            <a:r>
              <a:t/>
            </a:r>
          </a:p>
          <a:p xmlns:a="http://schemas.openxmlformats.org/drawingml/2006/main">
            <a:r>
              <a:t>MATERIALES</a:t>
            </a:r>
          </a:p>
          <a:p xmlns:a="http://schemas.openxmlformats.org/drawingml/2006/main">
            <a:r>
              <a:t>https://vetjb.com/exposiciones/fisiopatologia/equilibrio-acido-base/</a:t>
            </a:r>
          </a:p>
          <a:p xmlns:a="http://schemas.openxmlformats.org/drawingml/2006/main">
            <a:r>
              <a:t/>
            </a:r>
          </a:p>
          <a:p xmlns:a="http://schemas.openxmlformats.org/drawingml/2006/main">
            <a:r>
              <a:t>REFERENCIAS VANCOUVER</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d689bd0853c47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c82c258c78435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0c1bb72053e499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7524a06150c4be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1e2a3e625164e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1969630552d4f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9C540A-025B-4EE9-B2E8-3116A1B17A8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5325236-A91B-4F39-B72F-4282F9841AE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4CD2B1A-084D-4C71-82DE-68C2D3580A4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A35C74F-0B09-4B0D-8AA0-4357044CAB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CE3B7DC-98DB-4281-82F5-1C9BBA031B0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090B31D-6083-4275-A332-330580C1AAD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EF299CE-AA0F-4107-AE9B-0732CFC853A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44FE849-4155-4286-BB80-90F6DE82EB0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9F200C4-B5A1-45B3-B9EF-B8157E50CC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6D7C91-4C98-4D7E-9FE0-F9E700E267F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c5ea560ad745a2" /><Relationship Type="http://schemas.openxmlformats.org/officeDocument/2006/relationships/slideLayout" Target="/ppt/slideLayouts/slideLayout1.xml" Id="Rf1f35778aace4681" /><Relationship Type="http://schemas.openxmlformats.org/officeDocument/2006/relationships/slideLayout" Target="/ppt/slideLayouts/slideLayout2.xml" Id="R4bef7a2b189f467b" /><Relationship Type="http://schemas.openxmlformats.org/officeDocument/2006/relationships/slideLayout" Target="/ppt/slideLayouts/slideLayout3.xml" Id="Rb1a1d98fc2484b05" /><Relationship Type="http://schemas.openxmlformats.org/officeDocument/2006/relationships/slideLayout" Target="/ppt/slideLayouts/slideLayout4.xml" Id="Refc185139ebe4cc5" /><Relationship Type="http://schemas.openxmlformats.org/officeDocument/2006/relationships/slideLayout" Target="/ppt/slideLayouts/slideLayout5.xml" Id="Rb198062590ba42c2" /><Relationship Type="http://schemas.openxmlformats.org/officeDocument/2006/relationships/slideLayout" Target="/ppt/slideLayouts/slideLayout6.xml" Id="R8aa2d03c189f426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1f35778aace4681"/>
    <p:sldLayoutId xmlns:r="http://schemas.openxmlformats.org/officeDocument/2006/relationships" id="2147483650" r:id="R4bef7a2b189f467b"/>
    <p:sldLayoutId xmlns:r="http://schemas.openxmlformats.org/officeDocument/2006/relationships" id="2147483651" r:id="Rb1a1d98fc2484b05"/>
    <p:sldLayoutId xmlns:r="http://schemas.openxmlformats.org/officeDocument/2006/relationships" id="2147483652" r:id="Refc185139ebe4cc5"/>
    <p:sldLayoutId xmlns:r="http://schemas.openxmlformats.org/officeDocument/2006/relationships" id="2147483653" r:id="Rb198062590ba42c2"/>
    <p:sldLayoutId xmlns:r="http://schemas.openxmlformats.org/officeDocument/2006/relationships" id="2147483654" r:id="R8aa2d03c189f426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51bc01457114570" /><Relationship Type="http://schemas.openxmlformats.org/officeDocument/2006/relationships/notesSlide" Target="/ppt/notesSlides/notesSlide1.xml" Id="Rf1c637b1891f47c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e8f21fdde134297" /><Relationship Type="http://schemas.openxmlformats.org/officeDocument/2006/relationships/notesSlide" Target="/ppt/notesSlides/notesSlide2.xml" Id="R4a0d53aaf33a45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60138be40f34554" /><Relationship Type="http://schemas.openxmlformats.org/officeDocument/2006/relationships/notesSlide" Target="/ppt/notesSlides/notesSlide3.xml" Id="Rd8d85457f05c4d0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28a79a2efb2418a" /><Relationship Type="http://schemas.openxmlformats.org/officeDocument/2006/relationships/image" Target="/ppt/media/image.jpeg" Id="R6594942ef17149f4" /><Relationship Type="http://schemas.openxmlformats.org/officeDocument/2006/relationships/notesSlide" Target="/ppt/notesSlides/notesSlide4.xml" Id="Rf0a2dbb9ef6f4bc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43f6bd427a04466" /><Relationship Type="http://schemas.openxmlformats.org/officeDocument/2006/relationships/notesSlide" Target="/ppt/notesSlides/notesSlide5.xml" Id="R020016e43aa341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997c01add5943db" /><Relationship Type="http://schemas.openxmlformats.org/officeDocument/2006/relationships/notesSlide" Target="/ppt/notesSlides/notesSlide6.xml" Id="R98bec84dff1343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43e51e2cbc24983" /><Relationship Type="http://schemas.openxmlformats.org/officeDocument/2006/relationships/notesSlide" Target="/ppt/notesSlides/notesSlide7.xml" Id="R318f358b7be74f1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9f82969be9e42e0" /><Relationship Type="http://schemas.openxmlformats.org/officeDocument/2006/relationships/notesSlide" Target="/ppt/notesSlides/notesSlide8.xml" Id="R3b81bfd0761a46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76358742ecf4dcd" /><Relationship Type="http://schemas.openxmlformats.org/officeDocument/2006/relationships/notesSlide" Target="/ppt/notesSlides/notesSlide9.xml" Id="R51e61fc550a94f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936094ee81b421c" /><Relationship Type="http://schemas.openxmlformats.org/officeDocument/2006/relationships/chart" Target="/ppt/slides/charts/chart1.xml" Id="R48223255d5084505" /><Relationship Type="http://schemas.openxmlformats.org/officeDocument/2006/relationships/notesSlide" Target="/ppt/notesSlides/notesSlide10.xml" Id="R8ee2deb86e1d42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84b417194a8470d" /><Relationship Type="http://schemas.openxmlformats.org/officeDocument/2006/relationships/notesSlide" Target="/ppt/notesSlides/notesSlide11.xml" Id="R39aa577d0a6e4f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48b9f4ae12b3491d" /><Relationship Type="http://schemas.openxmlformats.org/officeDocument/2006/relationships/image" Target="/ppt/media/image.png" Id="R1d0491c37fab4364" /><Relationship Type="http://schemas.openxmlformats.org/officeDocument/2006/relationships/notesSlide" Target="/ppt/notesSlides/notesSlide12.xml" Id="Rfcb04c3c9602442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b79b3c5272143fa" /><Relationship Type="http://schemas.openxmlformats.org/officeDocument/2006/relationships/image" Target="/ppt/media/image2.png" Id="Rdb85f88266ab4bfc" /><Relationship Type="http://schemas.openxmlformats.org/officeDocument/2006/relationships/notesSlide" Target="/ppt/notesSlides/notesSlide13.xml" Id="R72823fbb8fc547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38c99fc11584320" /><Relationship Type="http://schemas.openxmlformats.org/officeDocument/2006/relationships/notesSlide" Target="/ppt/notesSlides/notesSlide14.xml" Id="R44b1637615074a9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
        <c:varyColors val="0"/>
        <c:ser>
          <c:idx val="0"/>
          <c:order val="0"/>
          <c:tx>
            <c:v>HCO₃⁻ 12 mmol/L</c:v>
          </c:tx>
          <c:spPr>
            <a:solidFill xmlns:a="http://schemas.openxmlformats.org/drawingml/2006/main">
              <a:srgbClr val="7DAA78"/>
            </a:solidFill>
            <a:ln xmlns:a="http://schemas.openxmlformats.org/drawingml/2006/main" w="28575">
              <a:solidFill>
                <a:srgbClr val="7DAA78"/>
              </a:solidFill>
              <a:prstDash val="solid"/>
            </a:ln>
          </c:spPr>
          <c:marker>
            <c:symbol val="none"/>
          </c:marker>
          <c:xVal>
            <c:numRef>
              <c:f>'Chart Data'!$A$2:$A$14</c:f>
              <c:numCache>
                <c:formatCode>General</c:formatCode>
                <c:ptCount val="13"/>
                <c:pt idx="0">
                  <c:v>20</c:v>
                </c:pt>
                <c:pt idx="1">
                  <c:v>25</c:v>
                </c:pt>
                <c:pt idx="2">
                  <c:v>30</c:v>
                </c:pt>
                <c:pt idx="3">
                  <c:v>35</c:v>
                </c:pt>
                <c:pt idx="4">
                  <c:v>40</c:v>
                </c:pt>
                <c:pt idx="5">
                  <c:v>45</c:v>
                </c:pt>
                <c:pt idx="6">
                  <c:v>50</c:v>
                </c:pt>
                <c:pt idx="7">
                  <c:v>55</c:v>
                </c:pt>
                <c:pt idx="8">
                  <c:v>60</c:v>
                </c:pt>
                <c:pt idx="9">
                  <c:v>65</c:v>
                </c:pt>
                <c:pt idx="10">
                  <c:v>70</c:v>
                </c:pt>
                <c:pt idx="11">
                  <c:v>75</c:v>
                </c:pt>
                <c:pt idx="12">
                  <c:v>80</c:v>
                </c:pt>
              </c:numCache>
            </c:numRef>
          </c:xVal>
          <c:yVal>
            <c:numRef>
              <c:f>'Chart Data'!$B$2:$B$14</c:f>
              <c:numCache>
                <c:formatCode>0.0</c:formatCode>
                <c:ptCount val="13"/>
                <c:pt idx="0">
                  <c:v>7.40103</c:v>
                </c:pt>
                <c:pt idx="1">
                  <c:v>7.30411998</c:v>
                </c:pt>
                <c:pt idx="2">
                  <c:v>7.22493874</c:v>
                </c:pt>
                <c:pt idx="3">
                  <c:v>7.15799195</c:v>
                </c:pt>
                <c:pt idx="4">
                  <c:v>7.1</c:v>
                </c:pt>
                <c:pt idx="5">
                  <c:v>7.04884748</c:v>
                </c:pt>
                <c:pt idx="6">
                  <c:v>7.00308999</c:v>
                </c:pt>
                <c:pt idx="7">
                  <c:v>6.9616973</c:v>
                </c:pt>
                <c:pt idx="8">
                  <c:v>6.92390874</c:v>
                </c:pt>
                <c:pt idx="9">
                  <c:v>6.88914663</c:v>
                </c:pt>
                <c:pt idx="10">
                  <c:v>6.85696195</c:v>
                </c:pt>
                <c:pt idx="11">
                  <c:v>6.82699873</c:v>
                </c:pt>
                <c:pt idx="12">
                  <c:v>6.79897</c:v>
                </c:pt>
              </c:numCache>
            </c:numRef>
          </c:yVal>
        </c:ser>
        <c:ser>
          <c:idx val="1"/>
          <c:order val="1"/>
          <c:tx>
            <c:v>HCO₃⁻ 24 mmol/L</c:v>
          </c:tx>
          <c:spPr>
            <a:solidFill xmlns:a="http://schemas.openxmlformats.org/drawingml/2006/main">
              <a:srgbClr val="367653"/>
            </a:solidFill>
            <a:ln xmlns:a="http://schemas.openxmlformats.org/drawingml/2006/main" w="28575">
              <a:solidFill>
                <a:srgbClr val="367653"/>
              </a:solidFill>
              <a:prstDash val="solid"/>
            </a:ln>
          </c:spPr>
          <c:marker>
            <c:symbol val="none"/>
          </c:marker>
          <c:xVal>
            <c:numRef>
              <c:f>'Chart Data'!$C$2:$C$14</c:f>
              <c:numCache>
                <c:formatCode>General</c:formatCode>
                <c:ptCount val="13"/>
                <c:pt idx="0">
                  <c:v>20</c:v>
                </c:pt>
                <c:pt idx="1">
                  <c:v>25</c:v>
                </c:pt>
                <c:pt idx="2">
                  <c:v>30</c:v>
                </c:pt>
                <c:pt idx="3">
                  <c:v>35</c:v>
                </c:pt>
                <c:pt idx="4">
                  <c:v>40</c:v>
                </c:pt>
                <c:pt idx="5">
                  <c:v>45</c:v>
                </c:pt>
                <c:pt idx="6">
                  <c:v>50</c:v>
                </c:pt>
                <c:pt idx="7">
                  <c:v>55</c:v>
                </c:pt>
                <c:pt idx="8">
                  <c:v>60</c:v>
                </c:pt>
                <c:pt idx="9">
                  <c:v>65</c:v>
                </c:pt>
                <c:pt idx="10">
                  <c:v>70</c:v>
                </c:pt>
                <c:pt idx="11">
                  <c:v>75</c:v>
                </c:pt>
                <c:pt idx="12">
                  <c:v>80</c:v>
                </c:pt>
              </c:numCache>
            </c:numRef>
          </c:xVal>
          <c:yVal>
            <c:numRef>
              <c:f>'Chart Data'!$D$2:$D$14</c:f>
              <c:numCache>
                <c:formatCode>0.0</c:formatCode>
                <c:ptCount val="13"/>
                <c:pt idx="0">
                  <c:v>7.70205999</c:v>
                </c:pt>
                <c:pt idx="1">
                  <c:v>7.60514998</c:v>
                </c:pt>
                <c:pt idx="2">
                  <c:v>7.52596873</c:v>
                </c:pt>
                <c:pt idx="3">
                  <c:v>7.45902194</c:v>
                </c:pt>
                <c:pt idx="4">
                  <c:v>7.40103</c:v>
                </c:pt>
                <c:pt idx="5">
                  <c:v>7.34987747</c:v>
                </c:pt>
                <c:pt idx="6">
                  <c:v>7.30411998</c:v>
                </c:pt>
                <c:pt idx="7">
                  <c:v>7.2627273</c:v>
                </c:pt>
                <c:pt idx="8">
                  <c:v>7.22493874</c:v>
                </c:pt>
                <c:pt idx="9">
                  <c:v>7.19017663</c:v>
                </c:pt>
                <c:pt idx="10">
                  <c:v>7.15799195</c:v>
                </c:pt>
                <c:pt idx="11">
                  <c:v>7.12802872</c:v>
                </c:pt>
                <c:pt idx="12">
                  <c:v>7.1</c:v>
                </c:pt>
              </c:numCache>
            </c:numRef>
          </c:yVal>
        </c:ser>
        <c:ser>
          <c:idx val="2"/>
          <c:order val="2"/>
          <c:tx>
            <c:v>HCO₃⁻ 36 mmol/L</c:v>
          </c:tx>
          <c:spPr>
            <a:solidFill xmlns:a="http://schemas.openxmlformats.org/drawingml/2006/main">
              <a:srgbClr val="174A35"/>
            </a:solidFill>
            <a:ln xmlns:a="http://schemas.openxmlformats.org/drawingml/2006/main" w="28575">
              <a:solidFill>
                <a:srgbClr val="174A35"/>
              </a:solidFill>
              <a:prstDash val="solid"/>
            </a:ln>
          </c:spPr>
          <c:marker>
            <c:symbol val="none"/>
          </c:marker>
          <c:xVal>
            <c:numRef>
              <c:f>'Chart Data'!$E$2:$E$14</c:f>
              <c:numCache>
                <c:formatCode>General</c:formatCode>
                <c:ptCount val="13"/>
                <c:pt idx="0">
                  <c:v>20</c:v>
                </c:pt>
                <c:pt idx="1">
                  <c:v>25</c:v>
                </c:pt>
                <c:pt idx="2">
                  <c:v>30</c:v>
                </c:pt>
                <c:pt idx="3">
                  <c:v>35</c:v>
                </c:pt>
                <c:pt idx="4">
                  <c:v>40</c:v>
                </c:pt>
                <c:pt idx="5">
                  <c:v>45</c:v>
                </c:pt>
                <c:pt idx="6">
                  <c:v>50</c:v>
                </c:pt>
                <c:pt idx="7">
                  <c:v>55</c:v>
                </c:pt>
                <c:pt idx="8">
                  <c:v>60</c:v>
                </c:pt>
                <c:pt idx="9">
                  <c:v>65</c:v>
                </c:pt>
                <c:pt idx="10">
                  <c:v>70</c:v>
                </c:pt>
                <c:pt idx="11">
                  <c:v>75</c:v>
                </c:pt>
                <c:pt idx="12">
                  <c:v>80</c:v>
                </c:pt>
              </c:numCache>
            </c:numRef>
          </c:xVal>
          <c:yVal>
            <c:numRef>
              <c:f>'Chart Data'!$F$2:$F$14</c:f>
              <c:numCache>
                <c:formatCode>0.0</c:formatCode>
                <c:ptCount val="13"/>
                <c:pt idx="0">
                  <c:v>7.87815125</c:v>
                </c:pt>
                <c:pt idx="1">
                  <c:v>7.78124124</c:v>
                </c:pt>
                <c:pt idx="2">
                  <c:v>7.70205999</c:v>
                </c:pt>
                <c:pt idx="3">
                  <c:v>7.6351132</c:v>
                </c:pt>
                <c:pt idx="4">
                  <c:v>7.57712125</c:v>
                </c:pt>
                <c:pt idx="5">
                  <c:v>7.52596873</c:v>
                </c:pt>
                <c:pt idx="6">
                  <c:v>7.48021124</c:v>
                </c:pt>
                <c:pt idx="7">
                  <c:v>7.43881856</c:v>
                </c:pt>
                <c:pt idx="8">
                  <c:v>7.40103</c:v>
                </c:pt>
                <c:pt idx="9">
                  <c:v>7.36626789</c:v>
                </c:pt>
                <c:pt idx="10">
                  <c:v>7.33408321</c:v>
                </c:pt>
                <c:pt idx="11">
                  <c:v>7.30411998</c:v>
                </c:pt>
                <c:pt idx="12">
                  <c:v>7.27609126</c:v>
                </c:pt>
              </c:numCache>
            </c:numRef>
          </c:yVal>
        </c:ser>
        <c:dLbls>
          <c:txPr>
            <a:bodyPr xmlns:a="http://schemas.openxmlformats.org/drawingml/2006/main" anchorCtr="1"/>
            <a:lstStyle xmlns:a="http://schemas.openxmlformats.org/drawingml/2006/main"/>
            <a:p xmlns:a="http://schemas.openxmlformats.org/drawingml/2006/main">
              <a:pPr>
                <a:defRPr>
                  <a:latin typeface="Times New Roman"/>
                  <a:ea typeface="Times New Roman"/>
                  <a:cs typeface="Times New Roman"/>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6.8"/>
        </c:scaling>
        <c:delete val="0"/>
        <c:axPos val="l"/>
        <c:majorGridlines>
          <c:spPr>
            <a:ln xmlns:a="http://schemas.openxmlformats.org/drawingml/2006/main" w="9525">
              <a:solidFill>
                <a:srgbClr val="DDE7DB"/>
              </a:solidFill>
              <a:prstDash val="solid"/>
            </a:ln>
          </c:spPr>
        </c:majorGridlines>
        <c:title>
          <c:tx>
            <c:rich>
              <a:bodyPr xmlns:a="http://schemas.openxmlformats.org/drawingml/2006/main"/>
              <a:lstStyle xmlns:a="http://schemas.openxmlformats.org/drawingml/2006/main"/>
              <a:p xmlns:a="http://schemas.openxmlformats.org/drawingml/2006/main">
                <a:r>
                  <a:rPr sz="1800">
                    <a:solidFill>
                      <a:srgbClr val="181818"/>
                    </a:solidFill>
                    <a:latin typeface="Times New Roman"/>
                    <a:ea typeface="Times New Roman"/>
                    <a:cs typeface="Times New Roman"/>
                  </a:rPr>
                  <a:t>pH calculado</a:t>
                </a:r>
              </a:p>
            </c:rich>
          </c:tx>
          <c:overlay val="0"/>
          <c:txPr>
            <a:bodyPr xmlns:a="http://schemas.openxmlformats.org/drawingml/2006/main" anchorCtr="1"/>
            <a:lstStyle xmlns:a="http://schemas.openxmlformats.org/drawingml/2006/main"/>
            <a:p xmlns:a="http://schemas.openxmlformats.org/drawingml/2006/main">
              <a:pPr>
                <a:defRPr sz="1800">
                  <a:solidFill>
                    <a:srgbClr val="181818"/>
                  </a:solidFill>
                  <a:latin typeface="Times New Roman"/>
                  <a:ea typeface="Times New Roman"/>
                  <a:cs typeface="Times New Roman"/>
                </a:defRPr>
              </a:pPr>
            </a:p>
          </c:txPr>
        </c:title>
        <c:numFmt formatCode="0.0"/>
        <c:majorTickMark val="none"/>
        <c:minorTickMark val="none"/>
        <c:spPr>
          <a:ln xmlns:a="http://schemas.openxmlformats.org/drawingml/2006/main" w="9525">
            <a:solidFill>
              <a:srgbClr val="515151"/>
            </a:solidFill>
            <a:prstDash val="solid"/>
          </a:ln>
        </c:spPr>
        <c:txPr>
          <a:bodyPr xmlns:a="http://schemas.openxmlformats.org/drawingml/2006/main" anchorCtr="1"/>
          <a:lstStyle xmlns:a="http://schemas.openxmlformats.org/drawingml/2006/main"/>
          <a:p xmlns:a="http://schemas.openxmlformats.org/drawingml/2006/main">
            <a:pPr>
              <a:defRPr sz="1650">
                <a:solidFill>
                  <a:srgbClr val="181818"/>
                </a:solidFill>
                <a:latin typeface="Times New Roman"/>
                <a:ea typeface="Times New Roman"/>
                <a:cs typeface="Times New Roman"/>
              </a:defRPr>
            </a:pPr>
          </a:p>
        </c:txPr>
        <c:crossAx val="48650112"/>
        <c:majorUnit val="0.2"/>
      </c:valAx>
      <c:valAx>
        <c:axId val="48650112"/>
        <c:scaling>
          <c:orientation val="minMax"/>
          <c:max val="80"/>
          <c:min val="20"/>
        </c:scaling>
        <c:delete val="0"/>
        <c:axPos val="b"/>
        <c:majorGridlines>
          <c:spPr>
            <a:ln xmlns:a="http://schemas.openxmlformats.org/drawingml/2006/main" w="9525">
              <a:solidFill>
                <a:srgbClr val="DDE7DB"/>
              </a:solidFill>
              <a:prstDash val="solid"/>
            </a:ln>
          </c:spPr>
        </c:majorGridlines>
        <c:title>
          <c:tx>
            <c:rich>
              <a:bodyPr xmlns:a="http://schemas.openxmlformats.org/drawingml/2006/main"/>
              <a:lstStyle xmlns:a="http://schemas.openxmlformats.org/drawingml/2006/main"/>
              <a:p xmlns:a="http://schemas.openxmlformats.org/drawingml/2006/main">
                <a:r>
                  <a:rPr sz="1800">
                    <a:solidFill>
                      <a:srgbClr val="181818"/>
                    </a:solidFill>
                    <a:latin typeface="Times New Roman"/>
                    <a:ea typeface="Times New Roman"/>
                    <a:cs typeface="Times New Roman"/>
                  </a:rPr>
                  <a:t>PCO₂ (mmHg)</a:t>
                </a:r>
              </a:p>
            </c:rich>
          </c:tx>
          <c:overlay val="0"/>
          <c:txPr>
            <a:bodyPr xmlns:a="http://schemas.openxmlformats.org/drawingml/2006/main" anchorCtr="1"/>
            <a:lstStyle xmlns:a="http://schemas.openxmlformats.org/drawingml/2006/main"/>
            <a:p xmlns:a="http://schemas.openxmlformats.org/drawingml/2006/main">
              <a:pPr>
                <a:defRPr sz="1800">
                  <a:solidFill>
                    <a:srgbClr val="181818"/>
                  </a:solidFill>
                  <a:latin typeface="Times New Roman"/>
                  <a:ea typeface="Times New Roman"/>
                  <a:cs typeface="Times New Roman"/>
                </a:defRPr>
              </a:pPr>
            </a:p>
          </c:txPr>
        </c:title>
        <c:numFmt formatCode="0"/>
        <c:majorTickMark val="none"/>
        <c:minorTickMark val="none"/>
        <c:spPr>
          <a:ln xmlns:a="http://schemas.openxmlformats.org/drawingml/2006/main" w="9525">
            <a:solidFill>
              <a:srgbClr val="515151"/>
            </a:solidFill>
            <a:prstDash val="solid"/>
          </a:ln>
        </c:spPr>
        <c:txPr>
          <a:bodyPr xmlns:a="http://schemas.openxmlformats.org/drawingml/2006/main" anchorCtr="1"/>
          <a:lstStyle xmlns:a="http://schemas.openxmlformats.org/drawingml/2006/main"/>
          <a:p xmlns:a="http://schemas.openxmlformats.org/drawingml/2006/main">
            <a:pPr>
              <a:defRPr sz="1650">
                <a:solidFill>
                  <a:srgbClr val="181818"/>
                </a:solidFill>
                <a:latin typeface="Times New Roman"/>
                <a:ea typeface="Times New Roman"/>
                <a:cs typeface="Times New Roman"/>
              </a:defRPr>
            </a:pPr>
          </a:p>
        </c:txPr>
        <c:crossAx val="48672768"/>
        <c:majorUnit val="20"/>
      </c:valAx>
      <c:spPr>
        <a:solidFill xmlns:a="http://schemas.openxmlformats.org/drawingml/2006/main">
          <a:srgbClr val="FFFFFF"/>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463">
              <a:solidFill>
                <a:srgbClr val="181818"/>
              </a:solidFill>
              <a:latin typeface="Times New Roman"/>
              <a:ea typeface="Times New Roman"/>
              <a:cs typeface="Times New Roman"/>
            </a:defRPr>
          </a:pPr>
        </a:p>
      </c:txPr>
    </c:legend>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8D3B47BF-9579-41C1-B727-ABAABDA19565}"/>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Fisiopatología del</a:t>
            </a:r>
          </a:p>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equilibrio ácido-base</a:t>
            </a:r>
          </a:p>
        </p:txBody>
      </p:sp>
      <p:sp>
        <p:nvSpPr>
          <p:cNvPr id="2" name="page-number">
            <a:extLst xmlns:a="http://schemas.openxmlformats.org/drawingml/2006/main">
              <a:ext uri="{FF2B5EF4-FFF2-40B4-BE49-F238E27FC236}">
                <a16:creationId xmlns:a16="http://schemas.microsoft.com/office/drawing/2014/main" id="{B6C8ED0A-81D5-45CF-B0ED-1D3C85146BA4}"/>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01</a:t>
            </a:r>
          </a:p>
        </p:txBody>
      </p:sp>
      <p:sp>
        <p:nvSpPr>
          <p:cNvPr id="3" name="sources">
            <a:extLst xmlns:a="http://schemas.openxmlformats.org/drawingml/2006/main">
              <a:ext uri="{FF2B5EF4-FFF2-40B4-BE49-F238E27FC236}">
                <a16:creationId xmlns:a16="http://schemas.microsoft.com/office/drawing/2014/main" id="{3A632E6F-FF8F-499D-A79F-D72592CDF402}"/>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a:t>
            </a:r>
          </a:p>
        </p:txBody>
      </p:sp>
      <p:sp>
        <p:nvSpPr>
          <p:cNvPr id="4" name="text">
            <a:extLst xmlns:a="http://schemas.openxmlformats.org/drawingml/2006/main">
              <a:ext uri="{FF2B5EF4-FFF2-40B4-BE49-F238E27FC236}">
                <a16:creationId xmlns:a16="http://schemas.microsoft.com/office/drawing/2014/main" id="{625F63CA-46BD-45B7-9A20-C347CBFDD780}"/>
              </a:ext>
            </a:extLst>
          </p:cNvPr>
          <p:cNvSpPr>
            <a:spLocks xmlns:a="http://schemas.openxmlformats.org/drawingml/2006/main" noGrp="1"/>
          </p:cNvSpPr>
          <p:nvPr/>
        </p:nvSpPr>
        <p:spPr>
          <a:xfrm xmlns:a="http://schemas.openxmlformats.org/drawingml/2006/main">
            <a:off x="609600" y="1714500"/>
            <a:ext cx="109728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00" b="1">
                <a:solidFill>
                  <a:srgbClr val="367653"/>
                </a:solidFill>
                <a:latin typeface="Times New Roman"/>
                <a:ea typeface="Times New Roman"/>
                <a:cs typeface="Times New Roman"/>
              </a:defRPr>
            </a:defPPr>
            <a:lvl1pPr algn="l">
              <a:defRPr sz="2700" b="1">
                <a:solidFill>
                  <a:srgbClr val="367653"/>
                </a:solidFill>
                <a:latin typeface="Times New Roman"/>
                <a:ea typeface="Times New Roman"/>
                <a:cs typeface="Times New Roman"/>
              </a:defRPr>
            </a:lvl1pPr>
            <a:lvl2pPr algn="l">
              <a:defRPr sz="2700" b="1">
                <a:solidFill>
                  <a:srgbClr val="367653"/>
                </a:solidFill>
                <a:latin typeface="Times New Roman"/>
                <a:ea typeface="Times New Roman"/>
                <a:cs typeface="Times New Roman"/>
              </a:defRPr>
            </a:lvl2pPr>
            <a:lvl3pPr algn="l">
              <a:defRPr sz="2700" b="1">
                <a:solidFill>
                  <a:srgbClr val="367653"/>
                </a:solidFill>
                <a:latin typeface="Times New Roman"/>
                <a:ea typeface="Times New Roman"/>
                <a:cs typeface="Times New Roman"/>
              </a:defRPr>
            </a:lvl3pPr>
            <a:lvl4pPr algn="l">
              <a:defRPr sz="2700" b="1">
                <a:solidFill>
                  <a:srgbClr val="367653"/>
                </a:solidFill>
                <a:latin typeface="Times New Roman"/>
                <a:ea typeface="Times New Roman"/>
                <a:cs typeface="Times New Roman"/>
              </a:defRPr>
            </a:lvl4pPr>
            <a:lvl5pPr algn="l">
              <a:defRPr sz="2700" b="1">
                <a:solidFill>
                  <a:srgbClr val="367653"/>
                </a:solidFill>
                <a:latin typeface="Times New Roman"/>
                <a:ea typeface="Times New Roman"/>
                <a:cs typeface="Times New Roman"/>
              </a:defRPr>
            </a:lvl5pPr>
            <a:lvl6pPr algn="l">
              <a:defRPr sz="2700" b="1">
                <a:solidFill>
                  <a:srgbClr val="367653"/>
                </a:solidFill>
                <a:latin typeface="Times New Roman"/>
                <a:ea typeface="Times New Roman"/>
                <a:cs typeface="Times New Roman"/>
              </a:defRPr>
            </a:lvl6pPr>
            <a:lvl7pPr algn="l">
              <a:defRPr sz="2700" b="1">
                <a:solidFill>
                  <a:srgbClr val="367653"/>
                </a:solidFill>
                <a:latin typeface="Times New Roman"/>
                <a:ea typeface="Times New Roman"/>
                <a:cs typeface="Times New Roman"/>
              </a:defRPr>
            </a:lvl7pPr>
            <a:lvl8pPr algn="l">
              <a:defRPr sz="2700" b="1">
                <a:solidFill>
                  <a:srgbClr val="367653"/>
                </a:solidFill>
                <a:latin typeface="Times New Roman"/>
                <a:ea typeface="Times New Roman"/>
                <a:cs typeface="Times New Roman"/>
              </a:defRPr>
            </a:lvl8pPr>
            <a:lvl9pPr algn="l">
              <a:defRPr sz="2700" b="1">
                <a:solidFill>
                  <a:srgbClr val="367653"/>
                </a:solidFill>
                <a:latin typeface="Times New Roman"/>
                <a:ea typeface="Times New Roman"/>
                <a:cs typeface="Times New Roman"/>
              </a:defRPr>
            </a:lvl9pPr>
          </a:lstStyle>
          <a:p xmlns:a="http://schemas.openxmlformats.org/drawingml/2006/main">
            <a:pPr algn="l">
              <a:defRPr sz="2700" b="1">
                <a:solidFill>
                  <a:srgbClr val="367653"/>
                </a:solidFill>
                <a:latin typeface="Times New Roman"/>
                <a:ea typeface="Times New Roman"/>
                <a:cs typeface="Times New Roman"/>
              </a:defRPr>
            </a:pPr>
            <a:r>
              <a:rPr sz="2700" b="1">
                <a:solidFill>
                  <a:srgbClr val="367653"/>
                </a:solidFill>
                <a:latin typeface="Times New Roman"/>
                <a:ea typeface="Times New Roman"/>
                <a:cs typeface="Times New Roman"/>
              </a:rPr>
              <a:t>Caso clínico de Mafe: acidosis ruminal</a:t>
            </a:r>
          </a:p>
        </p:txBody>
      </p:sp>
      <p:sp>
        <p:nvSpPr>
          <p:cNvPr id="5" name="text">
            <a:extLst xmlns:a="http://schemas.openxmlformats.org/drawingml/2006/main">
              <a:ext uri="{FF2B5EF4-FFF2-40B4-BE49-F238E27FC236}">
                <a16:creationId xmlns:a16="http://schemas.microsoft.com/office/drawing/2014/main" id="{0C15EAE3-F93D-4592-AB9F-F0BAA50425E0}"/>
              </a:ext>
            </a:extLst>
          </p:cNvPr>
          <p:cNvSpPr>
            <a:spLocks xmlns:a="http://schemas.openxmlformats.org/drawingml/2006/main" noGrp="1"/>
          </p:cNvSpPr>
          <p:nvPr/>
        </p:nvSpPr>
        <p:spPr>
          <a:xfrm xmlns:a="http://schemas.openxmlformats.org/drawingml/2006/main">
            <a:off x="609600" y="2705100"/>
            <a:ext cx="10972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00" b="1">
                <a:solidFill>
                  <a:srgbClr val="181818"/>
                </a:solidFill>
                <a:latin typeface="Times New Roman"/>
                <a:ea typeface="Times New Roman"/>
                <a:cs typeface="Times New Roman"/>
              </a:defRPr>
            </a:defPPr>
            <a:lvl1pPr algn="l">
              <a:defRPr sz="2500" b="1">
                <a:solidFill>
                  <a:srgbClr val="181818"/>
                </a:solidFill>
                <a:latin typeface="Times New Roman"/>
                <a:ea typeface="Times New Roman"/>
                <a:cs typeface="Times New Roman"/>
              </a:defRPr>
            </a:lvl1pPr>
            <a:lvl2pPr algn="l">
              <a:defRPr sz="2500" b="1">
                <a:solidFill>
                  <a:srgbClr val="181818"/>
                </a:solidFill>
                <a:latin typeface="Times New Roman"/>
                <a:ea typeface="Times New Roman"/>
                <a:cs typeface="Times New Roman"/>
              </a:defRPr>
            </a:lvl2pPr>
            <a:lvl3pPr algn="l">
              <a:defRPr sz="2500" b="1">
                <a:solidFill>
                  <a:srgbClr val="181818"/>
                </a:solidFill>
                <a:latin typeface="Times New Roman"/>
                <a:ea typeface="Times New Roman"/>
                <a:cs typeface="Times New Roman"/>
              </a:defRPr>
            </a:lvl3pPr>
            <a:lvl4pPr algn="l">
              <a:defRPr sz="2500" b="1">
                <a:solidFill>
                  <a:srgbClr val="181818"/>
                </a:solidFill>
                <a:latin typeface="Times New Roman"/>
                <a:ea typeface="Times New Roman"/>
                <a:cs typeface="Times New Roman"/>
              </a:defRPr>
            </a:lvl4pPr>
            <a:lvl5pPr algn="l">
              <a:defRPr sz="2500" b="1">
                <a:solidFill>
                  <a:srgbClr val="181818"/>
                </a:solidFill>
                <a:latin typeface="Times New Roman"/>
                <a:ea typeface="Times New Roman"/>
                <a:cs typeface="Times New Roman"/>
              </a:defRPr>
            </a:lvl5pPr>
            <a:lvl6pPr algn="l">
              <a:defRPr sz="2500" b="1">
                <a:solidFill>
                  <a:srgbClr val="181818"/>
                </a:solidFill>
                <a:latin typeface="Times New Roman"/>
                <a:ea typeface="Times New Roman"/>
                <a:cs typeface="Times New Roman"/>
              </a:defRPr>
            </a:lvl6pPr>
            <a:lvl7pPr algn="l">
              <a:defRPr sz="2500" b="1">
                <a:solidFill>
                  <a:srgbClr val="181818"/>
                </a:solidFill>
                <a:latin typeface="Times New Roman"/>
                <a:ea typeface="Times New Roman"/>
                <a:cs typeface="Times New Roman"/>
              </a:defRPr>
            </a:lvl7pPr>
            <a:lvl8pPr algn="l">
              <a:defRPr sz="2500" b="1">
                <a:solidFill>
                  <a:srgbClr val="181818"/>
                </a:solidFill>
                <a:latin typeface="Times New Roman"/>
                <a:ea typeface="Times New Roman"/>
                <a:cs typeface="Times New Roman"/>
              </a:defRPr>
            </a:lvl8pPr>
            <a:lvl9pPr algn="l">
              <a:defRPr sz="2500" b="1">
                <a:solidFill>
                  <a:srgbClr val="181818"/>
                </a:solidFill>
                <a:latin typeface="Times New Roman"/>
                <a:ea typeface="Times New Roman"/>
                <a:cs typeface="Times New Roman"/>
              </a:defRPr>
            </a:lvl9pPr>
          </a:lstStyle>
          <a:p xmlns:a="http://schemas.openxmlformats.org/drawingml/2006/main">
            <a:pPr algn="l">
              <a:defRPr sz="2500" b="1">
                <a:solidFill>
                  <a:srgbClr val="181818"/>
                </a:solidFill>
                <a:latin typeface="Times New Roman"/>
                <a:ea typeface="Times New Roman"/>
                <a:cs typeface="Times New Roman"/>
              </a:defRPr>
            </a:pPr>
            <a:r>
              <a:rPr sz="2500" b="1">
                <a:solidFill>
                  <a:srgbClr val="181818"/>
                </a:solidFill>
                <a:latin typeface="Times New Roman"/>
                <a:ea typeface="Times New Roman"/>
                <a:cs typeface="Times New Roman"/>
              </a:rPr>
              <a:t>Universidad Técnica de Machala</a:t>
            </a:r>
          </a:p>
        </p:txBody>
      </p:sp>
      <p:sp>
        <p:nvSpPr>
          <p:cNvPr id="6" name="text">
            <a:extLst xmlns:a="http://schemas.openxmlformats.org/drawingml/2006/main">
              <a:ext uri="{FF2B5EF4-FFF2-40B4-BE49-F238E27FC236}">
                <a16:creationId xmlns:a16="http://schemas.microsoft.com/office/drawing/2014/main" id="{23569F0C-3F80-423C-8C73-86018A0D543A}"/>
              </a:ext>
            </a:extLst>
          </p:cNvPr>
          <p:cNvSpPr>
            <a:spLocks xmlns:a="http://schemas.openxmlformats.org/drawingml/2006/main" noGrp="1"/>
          </p:cNvSpPr>
          <p:nvPr/>
        </p:nvSpPr>
        <p:spPr>
          <a:xfrm xmlns:a="http://schemas.openxmlformats.org/drawingml/2006/main">
            <a:off x="609600" y="3209925"/>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Medicina Veterinaria · Fisiopatología</a:t>
            </a:r>
          </a:p>
        </p:txBody>
      </p:sp>
      <p:sp>
        <p:nvSpPr>
          <p:cNvPr id="7" name="text">
            <a:extLst xmlns:a="http://schemas.openxmlformats.org/drawingml/2006/main">
              <a:ext uri="{FF2B5EF4-FFF2-40B4-BE49-F238E27FC236}">
                <a16:creationId xmlns:a16="http://schemas.microsoft.com/office/drawing/2014/main" id="{778385A7-F96A-4C5B-B953-4BE73748B0A8}"/>
              </a:ext>
            </a:extLst>
          </p:cNvPr>
          <p:cNvSpPr>
            <a:spLocks xmlns:a="http://schemas.openxmlformats.org/drawingml/2006/main" noGrp="1"/>
          </p:cNvSpPr>
          <p:nvPr/>
        </p:nvSpPr>
        <p:spPr>
          <a:xfrm xmlns:a="http://schemas.openxmlformats.org/drawingml/2006/main">
            <a:off x="609600" y="4019550"/>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00" b="1">
                <a:solidFill>
                  <a:srgbClr val="181818"/>
                </a:solidFill>
                <a:latin typeface="Times New Roman"/>
                <a:ea typeface="Times New Roman"/>
                <a:cs typeface="Times New Roman"/>
              </a:defRPr>
            </a:defPPr>
            <a:lvl1pPr algn="l">
              <a:defRPr sz="2600" b="1">
                <a:solidFill>
                  <a:srgbClr val="181818"/>
                </a:solidFill>
                <a:latin typeface="Times New Roman"/>
                <a:ea typeface="Times New Roman"/>
                <a:cs typeface="Times New Roman"/>
              </a:defRPr>
            </a:lvl1pPr>
            <a:lvl2pPr algn="l">
              <a:defRPr sz="2600" b="1">
                <a:solidFill>
                  <a:srgbClr val="181818"/>
                </a:solidFill>
                <a:latin typeface="Times New Roman"/>
                <a:ea typeface="Times New Roman"/>
                <a:cs typeface="Times New Roman"/>
              </a:defRPr>
            </a:lvl2pPr>
            <a:lvl3pPr algn="l">
              <a:defRPr sz="2600" b="1">
                <a:solidFill>
                  <a:srgbClr val="181818"/>
                </a:solidFill>
                <a:latin typeface="Times New Roman"/>
                <a:ea typeface="Times New Roman"/>
                <a:cs typeface="Times New Roman"/>
              </a:defRPr>
            </a:lvl3pPr>
            <a:lvl4pPr algn="l">
              <a:defRPr sz="2600" b="1">
                <a:solidFill>
                  <a:srgbClr val="181818"/>
                </a:solidFill>
                <a:latin typeface="Times New Roman"/>
                <a:ea typeface="Times New Roman"/>
                <a:cs typeface="Times New Roman"/>
              </a:defRPr>
            </a:lvl4pPr>
            <a:lvl5pPr algn="l">
              <a:defRPr sz="2600" b="1">
                <a:solidFill>
                  <a:srgbClr val="181818"/>
                </a:solidFill>
                <a:latin typeface="Times New Roman"/>
                <a:ea typeface="Times New Roman"/>
                <a:cs typeface="Times New Roman"/>
              </a:defRPr>
            </a:lvl5pPr>
            <a:lvl6pPr algn="l">
              <a:defRPr sz="2600" b="1">
                <a:solidFill>
                  <a:srgbClr val="181818"/>
                </a:solidFill>
                <a:latin typeface="Times New Roman"/>
                <a:ea typeface="Times New Roman"/>
                <a:cs typeface="Times New Roman"/>
              </a:defRPr>
            </a:lvl6pPr>
            <a:lvl7pPr algn="l">
              <a:defRPr sz="2600" b="1">
                <a:solidFill>
                  <a:srgbClr val="181818"/>
                </a:solidFill>
                <a:latin typeface="Times New Roman"/>
                <a:ea typeface="Times New Roman"/>
                <a:cs typeface="Times New Roman"/>
              </a:defRPr>
            </a:lvl7pPr>
            <a:lvl8pPr algn="l">
              <a:defRPr sz="2600" b="1">
                <a:solidFill>
                  <a:srgbClr val="181818"/>
                </a:solidFill>
                <a:latin typeface="Times New Roman"/>
                <a:ea typeface="Times New Roman"/>
                <a:cs typeface="Times New Roman"/>
              </a:defRPr>
            </a:lvl8pPr>
            <a:lvl9pPr algn="l">
              <a:defRPr sz="2600" b="1">
                <a:solidFill>
                  <a:srgbClr val="181818"/>
                </a:solidFill>
                <a:latin typeface="Times New Roman"/>
                <a:ea typeface="Times New Roman"/>
                <a:cs typeface="Times New Roman"/>
              </a:defRPr>
            </a:lvl9pPr>
          </a:lstStyle>
          <a:p xmlns:a="http://schemas.openxmlformats.org/drawingml/2006/main">
            <a:pPr algn="l">
              <a:defRPr sz="2600" b="1">
                <a:solidFill>
                  <a:srgbClr val="181818"/>
                </a:solidFill>
                <a:latin typeface="Times New Roman"/>
                <a:ea typeface="Times New Roman"/>
                <a:cs typeface="Times New Roman"/>
              </a:defRPr>
            </a:pPr>
            <a:r>
              <a:rPr sz="2600" b="1">
                <a:solidFill>
                  <a:srgbClr val="181818"/>
                </a:solidFill>
                <a:latin typeface="Times New Roman"/>
                <a:ea typeface="Times New Roman"/>
                <a:cs typeface="Times New Roman"/>
              </a:rPr>
              <a:t>Juan José Bajaña Chuno</a:t>
            </a:r>
          </a:p>
        </p:txBody>
      </p:sp>
      <p:sp>
        <p:nvSpPr>
          <p:cNvPr id="8" name="text">
            <a:extLst xmlns:a="http://schemas.openxmlformats.org/drawingml/2006/main">
              <a:ext uri="{FF2B5EF4-FFF2-40B4-BE49-F238E27FC236}">
                <a16:creationId xmlns:a16="http://schemas.microsoft.com/office/drawing/2014/main" id="{13CBC59C-DBB8-4F49-82E7-5157B378A760}"/>
              </a:ext>
            </a:extLst>
          </p:cNvPr>
          <p:cNvSpPr>
            <a:spLocks xmlns:a="http://schemas.openxmlformats.org/drawingml/2006/main" noGrp="1"/>
          </p:cNvSpPr>
          <p:nvPr/>
        </p:nvSpPr>
        <p:spPr>
          <a:xfrm xmlns:a="http://schemas.openxmlformats.org/drawingml/2006/main">
            <a:off x="609600" y="4524375"/>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5.º A · 2026-2</a:t>
            </a:r>
          </a:p>
        </p:txBody>
      </p:sp>
      <p:sp>
        <p:nvSpPr>
          <p:cNvPr id="9" name="text">
            <a:extLst xmlns:a="http://schemas.openxmlformats.org/drawingml/2006/main">
              <a:ext uri="{FF2B5EF4-FFF2-40B4-BE49-F238E27FC236}">
                <a16:creationId xmlns:a16="http://schemas.microsoft.com/office/drawing/2014/main" id="{93819024-8DC0-4E1C-AC31-B912D51A5DC5}"/>
              </a:ext>
            </a:extLst>
          </p:cNvPr>
          <p:cNvSpPr>
            <a:spLocks xmlns:a="http://schemas.openxmlformats.org/drawingml/2006/main" noGrp="1"/>
          </p:cNvSpPr>
          <p:nvPr/>
        </p:nvSpPr>
        <p:spPr>
          <a:xfrm xmlns:a="http://schemas.openxmlformats.org/drawingml/2006/main">
            <a:off x="609600" y="5581650"/>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515151"/>
                </a:solidFill>
                <a:latin typeface="Times New Roman"/>
                <a:ea typeface="Times New Roman"/>
                <a:cs typeface="Times New Roman"/>
              </a:defRPr>
            </a:defPPr>
            <a:lvl1pPr algn="l">
              <a:defRPr sz="2100" b="0">
                <a:solidFill>
                  <a:srgbClr val="515151"/>
                </a:solidFill>
                <a:latin typeface="Times New Roman"/>
                <a:ea typeface="Times New Roman"/>
                <a:cs typeface="Times New Roman"/>
              </a:defRPr>
            </a:lvl1pPr>
            <a:lvl2pPr algn="l">
              <a:defRPr sz="2100" b="0">
                <a:solidFill>
                  <a:srgbClr val="515151"/>
                </a:solidFill>
                <a:latin typeface="Times New Roman"/>
                <a:ea typeface="Times New Roman"/>
                <a:cs typeface="Times New Roman"/>
              </a:defRPr>
            </a:lvl2pPr>
            <a:lvl3pPr algn="l">
              <a:defRPr sz="2100" b="0">
                <a:solidFill>
                  <a:srgbClr val="515151"/>
                </a:solidFill>
                <a:latin typeface="Times New Roman"/>
                <a:ea typeface="Times New Roman"/>
                <a:cs typeface="Times New Roman"/>
              </a:defRPr>
            </a:lvl3pPr>
            <a:lvl4pPr algn="l">
              <a:defRPr sz="2100" b="0">
                <a:solidFill>
                  <a:srgbClr val="515151"/>
                </a:solidFill>
                <a:latin typeface="Times New Roman"/>
                <a:ea typeface="Times New Roman"/>
                <a:cs typeface="Times New Roman"/>
              </a:defRPr>
            </a:lvl4pPr>
            <a:lvl5pPr algn="l">
              <a:defRPr sz="2100" b="0">
                <a:solidFill>
                  <a:srgbClr val="515151"/>
                </a:solidFill>
                <a:latin typeface="Times New Roman"/>
                <a:ea typeface="Times New Roman"/>
                <a:cs typeface="Times New Roman"/>
              </a:defRPr>
            </a:lvl5pPr>
            <a:lvl6pPr algn="l">
              <a:defRPr sz="2100" b="0">
                <a:solidFill>
                  <a:srgbClr val="515151"/>
                </a:solidFill>
                <a:latin typeface="Times New Roman"/>
                <a:ea typeface="Times New Roman"/>
                <a:cs typeface="Times New Roman"/>
              </a:defRPr>
            </a:lvl6pPr>
            <a:lvl7pPr algn="l">
              <a:defRPr sz="2100" b="0">
                <a:solidFill>
                  <a:srgbClr val="515151"/>
                </a:solidFill>
                <a:latin typeface="Times New Roman"/>
                <a:ea typeface="Times New Roman"/>
                <a:cs typeface="Times New Roman"/>
              </a:defRPr>
            </a:lvl7pPr>
            <a:lvl8pPr algn="l">
              <a:defRPr sz="2100" b="0">
                <a:solidFill>
                  <a:srgbClr val="515151"/>
                </a:solidFill>
                <a:latin typeface="Times New Roman"/>
                <a:ea typeface="Times New Roman"/>
                <a:cs typeface="Times New Roman"/>
              </a:defRPr>
            </a:lvl8pPr>
            <a:lvl9pPr algn="l">
              <a:defRPr sz="2100" b="0">
                <a:solidFill>
                  <a:srgbClr val="515151"/>
                </a:solidFill>
                <a:latin typeface="Times New Roman"/>
                <a:ea typeface="Times New Roman"/>
                <a:cs typeface="Times New Roman"/>
              </a:defRPr>
            </a:lvl9pPr>
          </a:lstStyle>
          <a:p xmlns:a="http://schemas.openxmlformats.org/drawingml/2006/main">
            <a:pPr algn="l">
              <a:defRPr sz="2100" b="0">
                <a:solidFill>
                  <a:srgbClr val="515151"/>
                </a:solidFill>
                <a:latin typeface="Times New Roman"/>
                <a:ea typeface="Times New Roman"/>
                <a:cs typeface="Times New Roman"/>
              </a:defRPr>
            </a:pPr>
            <a:r>
              <a:rPr sz="2100" b="0">
                <a:solidFill>
                  <a:srgbClr val="515151"/>
                </a:solidFill>
                <a:latin typeface="Times New Roman"/>
                <a:ea typeface="Times New Roman"/>
                <a:cs typeface="Times New Roman"/>
              </a:rPr>
              <a:t>Análisis de un caso publicado por Poveda Martínez (2023).</a:t>
            </a:r>
          </a:p>
        </p:txBody>
      </p:sp>
    </p:spTree>
    <p:extLst>
      <p:ext uri="{BB962C8B-B14F-4D97-AF65-F5344CB8AC3E}">
        <p14:creationId xmlns:p14="http://schemas.microsoft.com/office/powerpoint/2010/main" val="10582406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C17FF3E1-8879-46CD-A4A7-35D26321E763}"/>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pH, acidemia y alcalemia</a:t>
            </a:r>
          </a:p>
        </p:txBody>
      </p:sp>
      <p:sp>
        <p:nvSpPr>
          <p:cNvPr id="2" name="page-number">
            <a:extLst xmlns:a="http://schemas.openxmlformats.org/drawingml/2006/main">
              <a:ext uri="{FF2B5EF4-FFF2-40B4-BE49-F238E27FC236}">
                <a16:creationId xmlns:a16="http://schemas.microsoft.com/office/drawing/2014/main" id="{5513D538-9C0B-4084-9103-5EC99DA32FAC}"/>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02</a:t>
            </a:r>
          </a:p>
        </p:txBody>
      </p:sp>
      <p:sp>
        <p:nvSpPr>
          <p:cNvPr id="3" name="sources">
            <a:extLst xmlns:a="http://schemas.openxmlformats.org/drawingml/2006/main">
              <a:ext uri="{FF2B5EF4-FFF2-40B4-BE49-F238E27FC236}">
                <a16:creationId xmlns:a16="http://schemas.microsoft.com/office/drawing/2014/main" id="{34669AEA-B18C-46D7-8192-325D9906E44C}"/>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[2]</a:t>
            </a:r>
          </a:p>
        </p:txBody>
      </p:sp>
      <p:sp>
        <p:nvSpPr>
          <p:cNvPr id="4" name="text">
            <a:extLst xmlns:a="http://schemas.openxmlformats.org/drawingml/2006/main">
              <a:ext uri="{FF2B5EF4-FFF2-40B4-BE49-F238E27FC236}">
                <a16:creationId xmlns:a16="http://schemas.microsoft.com/office/drawing/2014/main" id="{1875AA7F-C840-4AA5-860A-B8AAEE59A42D}"/>
              </a:ext>
            </a:extLst>
          </p:cNvPr>
          <p:cNvSpPr>
            <a:spLocks xmlns:a="http://schemas.openxmlformats.org/drawingml/2006/main" noGrp="1"/>
          </p:cNvSpPr>
          <p:nvPr/>
        </p:nvSpPr>
        <p:spPr>
          <a:xfrm xmlns:a="http://schemas.openxmlformats.org/drawingml/2006/main">
            <a:off x="609600" y="1381125"/>
            <a:ext cx="10972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0">
                <a:solidFill>
                  <a:srgbClr val="181818"/>
                </a:solidFill>
                <a:latin typeface="Times New Roman"/>
                <a:ea typeface="Times New Roman"/>
                <a:cs typeface="Times New Roman"/>
              </a:defRPr>
            </a:defPPr>
            <a:lvl1pPr algn="l">
              <a:defRPr sz="2400" b="0">
                <a:solidFill>
                  <a:srgbClr val="181818"/>
                </a:solidFill>
                <a:latin typeface="Times New Roman"/>
                <a:ea typeface="Times New Roman"/>
                <a:cs typeface="Times New Roman"/>
              </a:defRPr>
            </a:lvl1pPr>
            <a:lvl2pPr algn="l">
              <a:defRPr sz="2400" b="0">
                <a:solidFill>
                  <a:srgbClr val="181818"/>
                </a:solidFill>
                <a:latin typeface="Times New Roman"/>
                <a:ea typeface="Times New Roman"/>
                <a:cs typeface="Times New Roman"/>
              </a:defRPr>
            </a:lvl2pPr>
            <a:lvl3pPr algn="l">
              <a:defRPr sz="2400" b="0">
                <a:solidFill>
                  <a:srgbClr val="181818"/>
                </a:solidFill>
                <a:latin typeface="Times New Roman"/>
                <a:ea typeface="Times New Roman"/>
                <a:cs typeface="Times New Roman"/>
              </a:defRPr>
            </a:lvl3pPr>
            <a:lvl4pPr algn="l">
              <a:defRPr sz="2400" b="0">
                <a:solidFill>
                  <a:srgbClr val="181818"/>
                </a:solidFill>
                <a:latin typeface="Times New Roman"/>
                <a:ea typeface="Times New Roman"/>
                <a:cs typeface="Times New Roman"/>
              </a:defRPr>
            </a:lvl4pPr>
            <a:lvl5pPr algn="l">
              <a:defRPr sz="2400" b="0">
                <a:solidFill>
                  <a:srgbClr val="181818"/>
                </a:solidFill>
                <a:latin typeface="Times New Roman"/>
                <a:ea typeface="Times New Roman"/>
                <a:cs typeface="Times New Roman"/>
              </a:defRPr>
            </a:lvl5pPr>
            <a:lvl6pPr algn="l">
              <a:defRPr sz="2400" b="0">
                <a:solidFill>
                  <a:srgbClr val="181818"/>
                </a:solidFill>
                <a:latin typeface="Times New Roman"/>
                <a:ea typeface="Times New Roman"/>
                <a:cs typeface="Times New Roman"/>
              </a:defRPr>
            </a:lvl6pPr>
            <a:lvl7pPr algn="l">
              <a:defRPr sz="2400" b="0">
                <a:solidFill>
                  <a:srgbClr val="181818"/>
                </a:solidFill>
                <a:latin typeface="Times New Roman"/>
                <a:ea typeface="Times New Roman"/>
                <a:cs typeface="Times New Roman"/>
              </a:defRPr>
            </a:lvl7pPr>
            <a:lvl8pPr algn="l">
              <a:defRPr sz="2400" b="0">
                <a:solidFill>
                  <a:srgbClr val="181818"/>
                </a:solidFill>
                <a:latin typeface="Times New Roman"/>
                <a:ea typeface="Times New Roman"/>
                <a:cs typeface="Times New Roman"/>
              </a:defRPr>
            </a:lvl8pPr>
            <a:lvl9pPr algn="l">
              <a:defRPr sz="2400" b="0">
                <a:solidFill>
                  <a:srgbClr val="181818"/>
                </a:solidFill>
                <a:latin typeface="Times New Roman"/>
                <a:ea typeface="Times New Roman"/>
                <a:cs typeface="Times New Roman"/>
              </a:defRPr>
            </a:lvl9pPr>
          </a:lstStyle>
          <a:p xmlns:a="http://schemas.openxmlformats.org/drawingml/2006/main">
            <a:pPr algn="l">
              <a:defRPr sz="2400" b="0">
                <a:solidFill>
                  <a:srgbClr val="181818"/>
                </a:solidFill>
                <a:latin typeface="Times New Roman"/>
                <a:ea typeface="Times New Roman"/>
                <a:cs typeface="Times New Roman"/>
              </a:defRPr>
            </a:pPr>
            <a:r>
              <a:rPr sz="2400" b="0">
                <a:solidFill>
                  <a:srgbClr val="181818"/>
                </a:solidFill>
                <a:latin typeface="Times New Roman"/>
                <a:ea typeface="Times New Roman"/>
                <a:cs typeface="Times New Roman"/>
              </a:rPr>
              <a:t>Más H⁺ corresponde a menor pH.</a:t>
            </a:r>
          </a:p>
        </p:txBody>
      </p:sp>
      <p:graphicFrame>
        <p:nvGraphicFramePr>
          <p:cNvPr id="5" name="">
            <a:extLst xmlns:a="http://schemas.openxmlformats.org/drawingml/2006/main">
              <a:ext uri="{FF2B5EF4-FFF2-40B4-BE49-F238E27FC236}">
                <a16:creationId xmlns:a16="http://schemas.microsoft.com/office/drawing/2014/main" id="{4432CD0A-3DDC-47FD-913D-3039AD89A806}"/>
              </a:ext>
            </a:extLst>
          </p:cNvPr>
          <p:cNvGraphicFramePr/>
          <p:nvPr/>
        </p:nvGraphicFramePr>
        <p:xfrm>
          <a:off xmlns:a="http://schemas.openxmlformats.org/drawingml/2006/main" x="609600" y="2085975"/>
          <a:ext xmlns:a="http://schemas.openxmlformats.org/drawingml/2006/main" cx="10972800" cy="2686050"/>
        </p:xfrm>
        <a:graphic xmlns:a="http://schemas.openxmlformats.org/drawingml/2006/main">
          <a:graphicData uri="http://schemas.openxmlformats.org/drawingml/2006/table">
            <a:tbl>
              <a:tblPr firstRow="1" bandRow="0"/>
              <a:tblGrid>
                <a:gridCol w="3810000"/>
                <a:gridCol w="7162800"/>
              </a:tblGrid>
              <a:tr h="609600">
                <a:tc>
                  <a:txBody>
                    <a:bodyPr wrap="square">
                      <a:noAutofit/>
                    </a:bodyPr>
                    <a:lstStyle/>
                    <a:p>
                      <a:pPr algn="l"/>
                      <a:r>
                        <a:rPr sz="2200" b="1">
                          <a:solidFill>
                            <a:srgbClr val="FFFFFF"/>
                          </a:solidFill>
                          <a:latin typeface="Times New Roman"/>
                          <a:ea typeface="Times New Roman"/>
                          <a:cs typeface="Times New Roman"/>
                        </a:rPr>
                        <a:t>Estado sanguíneo</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Resultado del pH</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1038225">
                <a:tc>
                  <a:txBody>
                    <a:bodyPr wrap="square">
                      <a:noAutofit/>
                    </a:bodyPr>
                    <a:lstStyle/>
                    <a:p>
                      <a:pPr algn="l"/>
                      <a:r>
                        <a:rPr sz="2400" b="0">
                          <a:solidFill>
                            <a:srgbClr val="181818"/>
                          </a:solidFill>
                          <a:latin typeface="Times New Roman"/>
                          <a:ea typeface="Times New Roman"/>
                          <a:cs typeface="Times New Roman"/>
                        </a:rPr>
                        <a:t>Acidemia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400" b="0">
                          <a:solidFill>
                            <a:srgbClr val="181818"/>
                          </a:solidFill>
                          <a:latin typeface="Times New Roman"/>
                          <a:ea typeface="Times New Roman"/>
                          <a:cs typeface="Times New Roman"/>
                        </a:rPr>
                        <a:t>Inferior al intervalo de referencia.</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1038225">
                <a:tc>
                  <a:txBody>
                    <a:bodyPr wrap="square">
                      <a:noAutofit/>
                    </a:bodyPr>
                    <a:lstStyle/>
                    <a:p>
                      <a:pPr algn="l"/>
                      <a:r>
                        <a:rPr sz="2400" b="0">
                          <a:solidFill>
                            <a:srgbClr val="181818"/>
                          </a:solidFill>
                          <a:latin typeface="Times New Roman"/>
                          <a:ea typeface="Times New Roman"/>
                          <a:cs typeface="Times New Roman"/>
                        </a:rPr>
                        <a:t>Alcalemia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400" b="0">
                          <a:solidFill>
                            <a:srgbClr val="181818"/>
                          </a:solidFill>
                          <a:latin typeface="Times New Roman"/>
                          <a:ea typeface="Times New Roman"/>
                          <a:cs typeface="Times New Roman"/>
                        </a:rPr>
                        <a:t>Superior al intervalo de referencia.</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bl>
          </a:graphicData>
        </a:graphic>
      </p:graphicFrame>
      <p:sp>
        <p:nvSpPr>
          <p:cNvPr id="6" name="text">
            <a:extLst xmlns:a="http://schemas.openxmlformats.org/drawingml/2006/main">
              <a:ext uri="{FF2B5EF4-FFF2-40B4-BE49-F238E27FC236}">
                <a16:creationId xmlns:a16="http://schemas.microsoft.com/office/drawing/2014/main" id="{5A5DE5DC-39C9-4DE0-89D6-705D3A79EC74}"/>
              </a:ext>
            </a:extLst>
          </p:cNvPr>
          <p:cNvSpPr>
            <a:spLocks xmlns:a="http://schemas.openxmlformats.org/drawingml/2006/main" noGrp="1"/>
          </p:cNvSpPr>
          <p:nvPr/>
        </p:nvSpPr>
        <p:spPr>
          <a:xfrm xmlns:a="http://schemas.openxmlformats.org/drawingml/2006/main">
            <a:off x="609600" y="5276850"/>
            <a:ext cx="10972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00" b="1">
                <a:solidFill>
                  <a:srgbClr val="367653"/>
                </a:solidFill>
                <a:latin typeface="Times New Roman"/>
                <a:ea typeface="Times New Roman"/>
                <a:cs typeface="Times New Roman"/>
              </a:defRPr>
            </a:defPPr>
            <a:lvl1pPr algn="l">
              <a:defRPr sz="2600" b="1">
                <a:solidFill>
                  <a:srgbClr val="367653"/>
                </a:solidFill>
                <a:latin typeface="Times New Roman"/>
                <a:ea typeface="Times New Roman"/>
                <a:cs typeface="Times New Roman"/>
              </a:defRPr>
            </a:lvl1pPr>
            <a:lvl2pPr algn="l">
              <a:defRPr sz="2600" b="1">
                <a:solidFill>
                  <a:srgbClr val="367653"/>
                </a:solidFill>
                <a:latin typeface="Times New Roman"/>
                <a:ea typeface="Times New Roman"/>
                <a:cs typeface="Times New Roman"/>
              </a:defRPr>
            </a:lvl2pPr>
            <a:lvl3pPr algn="l">
              <a:defRPr sz="2600" b="1">
                <a:solidFill>
                  <a:srgbClr val="367653"/>
                </a:solidFill>
                <a:latin typeface="Times New Roman"/>
                <a:ea typeface="Times New Roman"/>
                <a:cs typeface="Times New Roman"/>
              </a:defRPr>
            </a:lvl3pPr>
            <a:lvl4pPr algn="l">
              <a:defRPr sz="2600" b="1">
                <a:solidFill>
                  <a:srgbClr val="367653"/>
                </a:solidFill>
                <a:latin typeface="Times New Roman"/>
                <a:ea typeface="Times New Roman"/>
                <a:cs typeface="Times New Roman"/>
              </a:defRPr>
            </a:lvl4pPr>
            <a:lvl5pPr algn="l">
              <a:defRPr sz="2600" b="1">
                <a:solidFill>
                  <a:srgbClr val="367653"/>
                </a:solidFill>
                <a:latin typeface="Times New Roman"/>
                <a:ea typeface="Times New Roman"/>
                <a:cs typeface="Times New Roman"/>
              </a:defRPr>
            </a:lvl5pPr>
            <a:lvl6pPr algn="l">
              <a:defRPr sz="2600" b="1">
                <a:solidFill>
                  <a:srgbClr val="367653"/>
                </a:solidFill>
                <a:latin typeface="Times New Roman"/>
                <a:ea typeface="Times New Roman"/>
                <a:cs typeface="Times New Roman"/>
              </a:defRPr>
            </a:lvl6pPr>
            <a:lvl7pPr algn="l">
              <a:defRPr sz="2600" b="1">
                <a:solidFill>
                  <a:srgbClr val="367653"/>
                </a:solidFill>
                <a:latin typeface="Times New Roman"/>
                <a:ea typeface="Times New Roman"/>
                <a:cs typeface="Times New Roman"/>
              </a:defRPr>
            </a:lvl7pPr>
            <a:lvl8pPr algn="l">
              <a:defRPr sz="2600" b="1">
                <a:solidFill>
                  <a:srgbClr val="367653"/>
                </a:solidFill>
                <a:latin typeface="Times New Roman"/>
                <a:ea typeface="Times New Roman"/>
                <a:cs typeface="Times New Roman"/>
              </a:defRPr>
            </a:lvl8pPr>
            <a:lvl9pPr algn="l">
              <a:defRPr sz="2600" b="1">
                <a:solidFill>
                  <a:srgbClr val="367653"/>
                </a:solidFill>
                <a:latin typeface="Times New Roman"/>
                <a:ea typeface="Times New Roman"/>
                <a:cs typeface="Times New Roman"/>
              </a:defRPr>
            </a:lvl9pPr>
          </a:lstStyle>
          <a:p xmlns:a="http://schemas.openxmlformats.org/drawingml/2006/main">
            <a:pPr algn="l">
              <a:defRPr sz="2600" b="1">
                <a:solidFill>
                  <a:srgbClr val="367653"/>
                </a:solidFill>
                <a:latin typeface="Times New Roman"/>
                <a:ea typeface="Times New Roman"/>
                <a:cs typeface="Times New Roman"/>
              </a:defRPr>
            </a:pPr>
            <a:r>
              <a:rPr sz="2600" b="1">
                <a:solidFill>
                  <a:srgbClr val="367653"/>
                </a:solidFill>
                <a:latin typeface="Times New Roman"/>
                <a:ea typeface="Times New Roman"/>
                <a:cs typeface="Times New Roman"/>
              </a:rPr>
              <a:t>Cada resultado requiere identificar la muestra.</a:t>
            </a:r>
          </a:p>
        </p:txBody>
      </p:sp>
    </p:spTree>
    <p:extLst>
      <p:ext uri="{BB962C8B-B14F-4D97-AF65-F5344CB8AC3E}">
        <p14:creationId xmlns:p14="http://schemas.microsoft.com/office/powerpoint/2010/main" val="61296098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727488BD-281E-43F1-8A33-6653965309E3}"/>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Acidosis, alcalosis y cuatro trastornos</a:t>
            </a:r>
          </a:p>
        </p:txBody>
      </p:sp>
      <p:sp>
        <p:nvSpPr>
          <p:cNvPr id="2" name="page-number">
            <a:extLst xmlns:a="http://schemas.openxmlformats.org/drawingml/2006/main">
              <a:ext uri="{FF2B5EF4-FFF2-40B4-BE49-F238E27FC236}">
                <a16:creationId xmlns:a16="http://schemas.microsoft.com/office/drawing/2014/main" id="{D1796CBE-E132-43CD-9430-A2A43E309965}"/>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03</a:t>
            </a:r>
          </a:p>
        </p:txBody>
      </p:sp>
      <p:sp>
        <p:nvSpPr>
          <p:cNvPr id="3" name="sources">
            <a:extLst xmlns:a="http://schemas.openxmlformats.org/drawingml/2006/main">
              <a:ext uri="{FF2B5EF4-FFF2-40B4-BE49-F238E27FC236}">
                <a16:creationId xmlns:a16="http://schemas.microsoft.com/office/drawing/2014/main" id="{EB09CA4C-A352-4ADE-AD53-DAAC2E9D9625}"/>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[2] [3]</a:t>
            </a:r>
          </a:p>
        </p:txBody>
      </p:sp>
      <p:sp>
        <p:nvSpPr>
          <p:cNvPr id="4" name="text">
            <a:extLst xmlns:a="http://schemas.openxmlformats.org/drawingml/2006/main">
              <a:ext uri="{FF2B5EF4-FFF2-40B4-BE49-F238E27FC236}">
                <a16:creationId xmlns:a16="http://schemas.microsoft.com/office/drawing/2014/main" id="{1AC44143-E088-4878-9E1D-6B1E5B00BF94}"/>
              </a:ext>
            </a:extLst>
          </p:cNvPr>
          <p:cNvSpPr>
            <a:spLocks xmlns:a="http://schemas.openxmlformats.org/drawingml/2006/main" noGrp="1"/>
          </p:cNvSpPr>
          <p:nvPr/>
        </p:nvSpPr>
        <p:spPr>
          <a:xfrm xmlns:a="http://schemas.openxmlformats.org/drawingml/2006/main">
            <a:off x="609600" y="1400175"/>
            <a:ext cx="1097280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1">
                <a:solidFill>
                  <a:srgbClr val="367653"/>
                </a:solidFill>
                <a:latin typeface="Times New Roman"/>
                <a:ea typeface="Times New Roman"/>
                <a:cs typeface="Times New Roman"/>
              </a:defRPr>
            </a:defPPr>
            <a:lvl1pPr algn="l">
              <a:defRPr sz="2300" b="1">
                <a:solidFill>
                  <a:srgbClr val="367653"/>
                </a:solidFill>
                <a:latin typeface="Times New Roman"/>
                <a:ea typeface="Times New Roman"/>
                <a:cs typeface="Times New Roman"/>
              </a:defRPr>
            </a:lvl1pPr>
            <a:lvl2pPr algn="l">
              <a:defRPr sz="2300" b="1">
                <a:solidFill>
                  <a:srgbClr val="367653"/>
                </a:solidFill>
                <a:latin typeface="Times New Roman"/>
                <a:ea typeface="Times New Roman"/>
                <a:cs typeface="Times New Roman"/>
              </a:defRPr>
            </a:lvl2pPr>
            <a:lvl3pPr algn="l">
              <a:defRPr sz="2300" b="1">
                <a:solidFill>
                  <a:srgbClr val="367653"/>
                </a:solidFill>
                <a:latin typeface="Times New Roman"/>
                <a:ea typeface="Times New Roman"/>
                <a:cs typeface="Times New Roman"/>
              </a:defRPr>
            </a:lvl3pPr>
            <a:lvl4pPr algn="l">
              <a:defRPr sz="2300" b="1">
                <a:solidFill>
                  <a:srgbClr val="367653"/>
                </a:solidFill>
                <a:latin typeface="Times New Roman"/>
                <a:ea typeface="Times New Roman"/>
                <a:cs typeface="Times New Roman"/>
              </a:defRPr>
            </a:lvl4pPr>
            <a:lvl5pPr algn="l">
              <a:defRPr sz="2300" b="1">
                <a:solidFill>
                  <a:srgbClr val="367653"/>
                </a:solidFill>
                <a:latin typeface="Times New Roman"/>
                <a:ea typeface="Times New Roman"/>
                <a:cs typeface="Times New Roman"/>
              </a:defRPr>
            </a:lvl5pPr>
            <a:lvl6pPr algn="l">
              <a:defRPr sz="2300" b="1">
                <a:solidFill>
                  <a:srgbClr val="367653"/>
                </a:solidFill>
                <a:latin typeface="Times New Roman"/>
                <a:ea typeface="Times New Roman"/>
                <a:cs typeface="Times New Roman"/>
              </a:defRPr>
            </a:lvl6pPr>
            <a:lvl7pPr algn="l">
              <a:defRPr sz="2300" b="1">
                <a:solidFill>
                  <a:srgbClr val="367653"/>
                </a:solidFill>
                <a:latin typeface="Times New Roman"/>
                <a:ea typeface="Times New Roman"/>
                <a:cs typeface="Times New Roman"/>
              </a:defRPr>
            </a:lvl7pPr>
            <a:lvl8pPr algn="l">
              <a:defRPr sz="2300" b="1">
                <a:solidFill>
                  <a:srgbClr val="367653"/>
                </a:solidFill>
                <a:latin typeface="Times New Roman"/>
                <a:ea typeface="Times New Roman"/>
                <a:cs typeface="Times New Roman"/>
              </a:defRPr>
            </a:lvl8pPr>
            <a:lvl9pPr algn="l">
              <a:defRPr sz="2300" b="1">
                <a:solidFill>
                  <a:srgbClr val="367653"/>
                </a:solidFill>
                <a:latin typeface="Times New Roman"/>
                <a:ea typeface="Times New Roman"/>
                <a:cs typeface="Times New Roman"/>
              </a:defRPr>
            </a:lvl9pPr>
          </a:lstStyle>
          <a:p xmlns:a="http://schemas.openxmlformats.org/drawingml/2006/main">
            <a:pPr algn="l">
              <a:defRPr sz="2300" b="1">
                <a:solidFill>
                  <a:srgbClr val="367653"/>
                </a:solidFill>
                <a:latin typeface="Times New Roman"/>
                <a:ea typeface="Times New Roman"/>
                <a:cs typeface="Times New Roman"/>
              </a:defRPr>
            </a:pPr>
            <a:r>
              <a:rPr sz="2300" b="1">
                <a:solidFill>
                  <a:srgbClr val="367653"/>
                </a:solidFill>
                <a:latin typeface="Times New Roman"/>
                <a:ea typeface="Times New Roman"/>
                <a:cs typeface="Times New Roman"/>
              </a:rPr>
              <a:t>Acidosis: tiende a bajar el pH.  Alcalosis: tiende a subirlo.</a:t>
            </a:r>
          </a:p>
        </p:txBody>
      </p:sp>
      <p:graphicFrame>
        <p:nvGraphicFramePr>
          <p:cNvPr id="5" name="">
            <a:extLst xmlns:a="http://schemas.openxmlformats.org/drawingml/2006/main">
              <a:ext uri="{FF2B5EF4-FFF2-40B4-BE49-F238E27FC236}">
                <a16:creationId xmlns:a16="http://schemas.microsoft.com/office/drawing/2014/main" id="{E5342573-E2C5-4319-8AC0-452B49577854}"/>
              </a:ext>
            </a:extLst>
          </p:cNvPr>
          <p:cNvGraphicFramePr/>
          <p:nvPr/>
        </p:nvGraphicFramePr>
        <p:xfrm>
          <a:off xmlns:a="http://schemas.openxmlformats.org/drawingml/2006/main" x="609600" y="2095500"/>
          <a:ext xmlns:a="http://schemas.openxmlformats.org/drawingml/2006/main" cx="10972800" cy="3419475"/>
        </p:xfrm>
        <a:graphic xmlns:a="http://schemas.openxmlformats.org/drawingml/2006/main">
          <a:graphicData uri="http://schemas.openxmlformats.org/drawingml/2006/table">
            <a:tbl>
              <a:tblPr firstRow="1" bandRow="0"/>
              <a:tblGrid>
                <a:gridCol w="5619750"/>
                <a:gridCol w="5353050"/>
              </a:tblGrid>
              <a:tr h="600075">
                <a:tc>
                  <a:txBody>
                    <a:bodyPr wrap="square">
                      <a:noAutofit/>
                    </a:bodyPr>
                    <a:lstStyle/>
                    <a:p>
                      <a:pPr algn="l"/>
                      <a:r>
                        <a:rPr sz="2200" b="1">
                          <a:solidFill>
                            <a:srgbClr val="FFFFFF"/>
                          </a:solidFill>
                          <a:latin typeface="Times New Roman"/>
                          <a:ea typeface="Times New Roman"/>
                          <a:cs typeface="Times New Roman"/>
                        </a:rPr>
                        <a:t>Proceso</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Cambio primario orientador</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704850">
                <a:tc>
                  <a:txBody>
                    <a:bodyPr wrap="square">
                      <a:noAutofit/>
                    </a:bodyPr>
                    <a:lstStyle/>
                    <a:p>
                      <a:pPr algn="l"/>
                      <a:r>
                        <a:rPr sz="2300" b="0">
                          <a:solidFill>
                            <a:srgbClr val="181818"/>
                          </a:solidFill>
                          <a:latin typeface="Times New Roman"/>
                          <a:ea typeface="Times New Roman"/>
                          <a:cs typeface="Times New Roman"/>
                        </a:rPr>
                        <a:t>Acidosis metabólica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300" b="0">
                          <a:solidFill>
                            <a:srgbClr val="181818"/>
                          </a:solidFill>
                          <a:latin typeface="Times New Roman"/>
                          <a:ea typeface="Times New Roman"/>
                          <a:cs typeface="Times New Roman"/>
                        </a:rPr>
                        <a:t>HCO₃⁻ disminuido</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04850">
                <a:tc>
                  <a:txBody>
                    <a:bodyPr wrap="square">
                      <a:noAutofit/>
                    </a:bodyPr>
                    <a:lstStyle/>
                    <a:p>
                      <a:pPr algn="l"/>
                      <a:r>
                        <a:rPr sz="2300" b="0">
                          <a:solidFill>
                            <a:srgbClr val="181818"/>
                          </a:solidFill>
                          <a:latin typeface="Times New Roman"/>
                          <a:ea typeface="Times New Roman"/>
                          <a:cs typeface="Times New Roman"/>
                        </a:rPr>
                        <a:t>Alcalosis metabólica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300" b="0">
                          <a:solidFill>
                            <a:srgbClr val="181818"/>
                          </a:solidFill>
                          <a:latin typeface="Times New Roman"/>
                          <a:ea typeface="Times New Roman"/>
                          <a:cs typeface="Times New Roman"/>
                        </a:rPr>
                        <a:t>HCO₃⁻ aumentado</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704850">
                <a:tc>
                  <a:txBody>
                    <a:bodyPr wrap="square">
                      <a:noAutofit/>
                    </a:bodyPr>
                    <a:lstStyle/>
                    <a:p>
                      <a:pPr algn="l"/>
                      <a:r>
                        <a:rPr sz="2300" b="0">
                          <a:solidFill>
                            <a:srgbClr val="181818"/>
                          </a:solidFill>
                          <a:latin typeface="Times New Roman"/>
                          <a:ea typeface="Times New Roman"/>
                          <a:cs typeface="Times New Roman"/>
                        </a:rPr>
                        <a:t>Acidosis respiratoria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300" b="0">
                          <a:solidFill>
                            <a:srgbClr val="181818"/>
                          </a:solidFill>
                          <a:latin typeface="Times New Roman"/>
                          <a:ea typeface="Times New Roman"/>
                          <a:cs typeface="Times New Roman"/>
                        </a:rPr>
                        <a:t>PCO₂ aumentada</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04850">
                <a:tc>
                  <a:txBody>
                    <a:bodyPr wrap="square">
                      <a:noAutofit/>
                    </a:bodyPr>
                    <a:lstStyle/>
                    <a:p>
                      <a:pPr algn="l"/>
                      <a:r>
                        <a:rPr sz="2300" b="0">
                          <a:solidFill>
                            <a:srgbClr val="181818"/>
                          </a:solidFill>
                          <a:latin typeface="Times New Roman"/>
                          <a:ea typeface="Times New Roman"/>
                          <a:cs typeface="Times New Roman"/>
                        </a:rPr>
                        <a:t>Alcalosis respiratoria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300" b="0">
                          <a:solidFill>
                            <a:srgbClr val="181818"/>
                          </a:solidFill>
                          <a:latin typeface="Times New Roman"/>
                          <a:ea typeface="Times New Roman"/>
                          <a:cs typeface="Times New Roman"/>
                        </a:rPr>
                        <a:t>PCO₂ disminuida</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bl>
          </a:graphicData>
        </a:graphic>
      </p:graphicFrame>
      <p:sp>
        <p:nvSpPr>
          <p:cNvPr id="6" name="text">
            <a:extLst xmlns:a="http://schemas.openxmlformats.org/drawingml/2006/main">
              <a:ext uri="{FF2B5EF4-FFF2-40B4-BE49-F238E27FC236}">
                <a16:creationId xmlns:a16="http://schemas.microsoft.com/office/drawing/2014/main" id="{B0D20A3D-2B66-48FA-A5CC-56CCEA39A24C}"/>
              </a:ext>
            </a:extLst>
          </p:cNvPr>
          <p:cNvSpPr>
            <a:spLocks xmlns:a="http://schemas.openxmlformats.org/drawingml/2006/main" noGrp="1"/>
          </p:cNvSpPr>
          <p:nvPr/>
        </p:nvSpPr>
        <p:spPr>
          <a:xfrm xmlns:a="http://schemas.openxmlformats.org/drawingml/2006/main">
            <a:off x="609600" y="5810250"/>
            <a:ext cx="10972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1">
                <a:solidFill>
                  <a:srgbClr val="367653"/>
                </a:solidFill>
                <a:latin typeface="Times New Roman"/>
                <a:ea typeface="Times New Roman"/>
                <a:cs typeface="Times New Roman"/>
              </a:defRPr>
            </a:defPPr>
            <a:lvl1pPr algn="l">
              <a:defRPr sz="2300" b="1">
                <a:solidFill>
                  <a:srgbClr val="367653"/>
                </a:solidFill>
                <a:latin typeface="Times New Roman"/>
                <a:ea typeface="Times New Roman"/>
                <a:cs typeface="Times New Roman"/>
              </a:defRPr>
            </a:lvl1pPr>
            <a:lvl2pPr algn="l">
              <a:defRPr sz="2300" b="1">
                <a:solidFill>
                  <a:srgbClr val="367653"/>
                </a:solidFill>
                <a:latin typeface="Times New Roman"/>
                <a:ea typeface="Times New Roman"/>
                <a:cs typeface="Times New Roman"/>
              </a:defRPr>
            </a:lvl2pPr>
            <a:lvl3pPr algn="l">
              <a:defRPr sz="2300" b="1">
                <a:solidFill>
                  <a:srgbClr val="367653"/>
                </a:solidFill>
                <a:latin typeface="Times New Roman"/>
                <a:ea typeface="Times New Roman"/>
                <a:cs typeface="Times New Roman"/>
              </a:defRPr>
            </a:lvl3pPr>
            <a:lvl4pPr algn="l">
              <a:defRPr sz="2300" b="1">
                <a:solidFill>
                  <a:srgbClr val="367653"/>
                </a:solidFill>
                <a:latin typeface="Times New Roman"/>
                <a:ea typeface="Times New Roman"/>
                <a:cs typeface="Times New Roman"/>
              </a:defRPr>
            </a:lvl4pPr>
            <a:lvl5pPr algn="l">
              <a:defRPr sz="2300" b="1">
                <a:solidFill>
                  <a:srgbClr val="367653"/>
                </a:solidFill>
                <a:latin typeface="Times New Roman"/>
                <a:ea typeface="Times New Roman"/>
                <a:cs typeface="Times New Roman"/>
              </a:defRPr>
            </a:lvl5pPr>
            <a:lvl6pPr algn="l">
              <a:defRPr sz="2300" b="1">
                <a:solidFill>
                  <a:srgbClr val="367653"/>
                </a:solidFill>
                <a:latin typeface="Times New Roman"/>
                <a:ea typeface="Times New Roman"/>
                <a:cs typeface="Times New Roman"/>
              </a:defRPr>
            </a:lvl6pPr>
            <a:lvl7pPr algn="l">
              <a:defRPr sz="2300" b="1">
                <a:solidFill>
                  <a:srgbClr val="367653"/>
                </a:solidFill>
                <a:latin typeface="Times New Roman"/>
                <a:ea typeface="Times New Roman"/>
                <a:cs typeface="Times New Roman"/>
              </a:defRPr>
            </a:lvl7pPr>
            <a:lvl8pPr algn="l">
              <a:defRPr sz="2300" b="1">
                <a:solidFill>
                  <a:srgbClr val="367653"/>
                </a:solidFill>
                <a:latin typeface="Times New Roman"/>
                <a:ea typeface="Times New Roman"/>
                <a:cs typeface="Times New Roman"/>
              </a:defRPr>
            </a:lvl8pPr>
            <a:lvl9pPr algn="l">
              <a:defRPr sz="2300" b="1">
                <a:solidFill>
                  <a:srgbClr val="367653"/>
                </a:solidFill>
                <a:latin typeface="Times New Roman"/>
                <a:ea typeface="Times New Roman"/>
                <a:cs typeface="Times New Roman"/>
              </a:defRPr>
            </a:lvl9pPr>
          </a:lstStyle>
          <a:p xmlns:a="http://schemas.openxmlformats.org/drawingml/2006/main">
            <a:pPr algn="l">
              <a:defRPr sz="2300" b="1">
                <a:solidFill>
                  <a:srgbClr val="367653"/>
                </a:solidFill>
                <a:latin typeface="Times New Roman"/>
                <a:ea typeface="Times New Roman"/>
                <a:cs typeface="Times New Roman"/>
              </a:defRPr>
            </a:pPr>
            <a:r>
              <a:rPr sz="2300" b="1">
                <a:solidFill>
                  <a:srgbClr val="367653"/>
                </a:solidFill>
                <a:latin typeface="Times New Roman"/>
                <a:ea typeface="Times New Roman"/>
                <a:cs typeface="Times New Roman"/>
              </a:rPr>
              <a:t>El pH final integra los procesos presentes.</a:t>
            </a:r>
          </a:p>
        </p:txBody>
      </p:sp>
    </p:spTree>
    <p:extLst>
      <p:ext uri="{BB962C8B-B14F-4D97-AF65-F5344CB8AC3E}">
        <p14:creationId xmlns:p14="http://schemas.microsoft.com/office/powerpoint/2010/main" val="69744496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D38675F1-4816-47FD-9AED-8F1DF95FAC07}"/>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Mafe: reseña y anamnesis</a:t>
            </a:r>
          </a:p>
        </p:txBody>
      </p:sp>
      <p:sp>
        <p:nvSpPr>
          <p:cNvPr id="2" name="page-number">
            <a:extLst xmlns:a="http://schemas.openxmlformats.org/drawingml/2006/main">
              <a:ext uri="{FF2B5EF4-FFF2-40B4-BE49-F238E27FC236}">
                <a16:creationId xmlns:a16="http://schemas.microsoft.com/office/drawing/2014/main" id="{EBC44CD2-83CE-47DC-A5B3-AA1E4F20826B}"/>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04</a:t>
            </a:r>
          </a:p>
        </p:txBody>
      </p:sp>
      <p:sp>
        <p:nvSpPr>
          <p:cNvPr id="3" name="sources">
            <a:extLst xmlns:a="http://schemas.openxmlformats.org/drawingml/2006/main">
              <a:ext uri="{FF2B5EF4-FFF2-40B4-BE49-F238E27FC236}">
                <a16:creationId xmlns:a16="http://schemas.microsoft.com/office/drawing/2014/main" id="{0FF81CF1-035F-41CB-80F0-2BC31778C276}"/>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a:t>
            </a:r>
          </a:p>
        </p:txBody>
      </p:sp>
      <p:pic>
        <p:nvPicPr>
          <p:cNvPr id="4" name="">
            <a:extLst xmlns:a="http://schemas.openxmlformats.org/drawingml/2006/main">
              <a:ext uri="{FF2B5EF4-FFF2-40B4-BE49-F238E27FC236}">
                <a16:creationId xmlns:a16="http://schemas.microsoft.com/office/drawing/2014/main" id="{EAD7A57C-170B-4E4A-AEF1-F1899F57FE8D}"/>
              </a:ext>
            </a:extLst>
          </p:cNvPr>
          <p:cNvPicPr>
            <a:picLocks xmlns:a="http://schemas.openxmlformats.org/drawingml/2006/main" noChangeAspect="1"/>
          </p:cNvPicPr>
          <p:nvPr/>
        </p:nvPicPr>
        <p:blipFill>
          <a:blip xmlns:r="http://schemas.openxmlformats.org/officeDocument/2006/relationships" xmlns:a="http://schemas.openxmlformats.org/drawingml/2006/main" r:embed="R6594942ef17149f4"/>
          <a:stretch xmlns:a="http://schemas.openxmlformats.org/drawingml/2006/main"/>
        </p:blipFill>
        <p:spPr>
          <a:xfrm xmlns:a="http://schemas.openxmlformats.org/drawingml/2006/main">
            <a:off x="800100" y="1657879"/>
            <a:ext cx="2190750" cy="3894667"/>
          </a:xfrm>
          <a:prstGeom xmlns:a="http://schemas.openxmlformats.org/drawingml/2006/main" prst="rect">
            <a:avLst/>
          </a:prstGeom>
        </p:spPr>
      </p:pic>
      <p:sp>
        <p:nvSpPr>
          <p:cNvPr id="5" name="text">
            <a:extLst xmlns:a="http://schemas.openxmlformats.org/drawingml/2006/main">
              <a:ext uri="{FF2B5EF4-FFF2-40B4-BE49-F238E27FC236}">
                <a16:creationId xmlns:a16="http://schemas.microsoft.com/office/drawing/2014/main" id="{B8746D79-6401-4065-A49D-19683F86A795}"/>
              </a:ext>
            </a:extLst>
          </p:cNvPr>
          <p:cNvSpPr>
            <a:spLocks xmlns:a="http://schemas.openxmlformats.org/drawingml/2006/main" noGrp="1"/>
          </p:cNvSpPr>
          <p:nvPr/>
        </p:nvSpPr>
        <p:spPr>
          <a:xfrm xmlns:a="http://schemas.openxmlformats.org/drawingml/2006/main">
            <a:off x="609600" y="5772150"/>
            <a:ext cx="266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00" b="0">
                <a:solidFill>
                  <a:srgbClr val="515151"/>
                </a:solidFill>
                <a:latin typeface="Times New Roman"/>
                <a:ea typeface="Times New Roman"/>
                <a:cs typeface="Times New Roman"/>
              </a:defRPr>
            </a:defPPr>
            <a:lvl1pPr algn="l">
              <a:defRPr sz="1400" b="0">
                <a:solidFill>
                  <a:srgbClr val="515151"/>
                </a:solidFill>
                <a:latin typeface="Times New Roman"/>
                <a:ea typeface="Times New Roman"/>
                <a:cs typeface="Times New Roman"/>
              </a:defRPr>
            </a:lvl1pPr>
            <a:lvl2pPr algn="l">
              <a:defRPr sz="1400" b="0">
                <a:solidFill>
                  <a:srgbClr val="515151"/>
                </a:solidFill>
                <a:latin typeface="Times New Roman"/>
                <a:ea typeface="Times New Roman"/>
                <a:cs typeface="Times New Roman"/>
              </a:defRPr>
            </a:lvl2pPr>
            <a:lvl3pPr algn="l">
              <a:defRPr sz="1400" b="0">
                <a:solidFill>
                  <a:srgbClr val="515151"/>
                </a:solidFill>
                <a:latin typeface="Times New Roman"/>
                <a:ea typeface="Times New Roman"/>
                <a:cs typeface="Times New Roman"/>
              </a:defRPr>
            </a:lvl3pPr>
            <a:lvl4pPr algn="l">
              <a:defRPr sz="1400" b="0">
                <a:solidFill>
                  <a:srgbClr val="515151"/>
                </a:solidFill>
                <a:latin typeface="Times New Roman"/>
                <a:ea typeface="Times New Roman"/>
                <a:cs typeface="Times New Roman"/>
              </a:defRPr>
            </a:lvl4pPr>
            <a:lvl5pPr algn="l">
              <a:defRPr sz="1400" b="0">
                <a:solidFill>
                  <a:srgbClr val="515151"/>
                </a:solidFill>
                <a:latin typeface="Times New Roman"/>
                <a:ea typeface="Times New Roman"/>
                <a:cs typeface="Times New Roman"/>
              </a:defRPr>
            </a:lvl5pPr>
            <a:lvl6pPr algn="l">
              <a:defRPr sz="1400" b="0">
                <a:solidFill>
                  <a:srgbClr val="515151"/>
                </a:solidFill>
                <a:latin typeface="Times New Roman"/>
                <a:ea typeface="Times New Roman"/>
                <a:cs typeface="Times New Roman"/>
              </a:defRPr>
            </a:lvl6pPr>
            <a:lvl7pPr algn="l">
              <a:defRPr sz="1400" b="0">
                <a:solidFill>
                  <a:srgbClr val="515151"/>
                </a:solidFill>
                <a:latin typeface="Times New Roman"/>
                <a:ea typeface="Times New Roman"/>
                <a:cs typeface="Times New Roman"/>
              </a:defRPr>
            </a:lvl7pPr>
            <a:lvl8pPr algn="l">
              <a:defRPr sz="1400" b="0">
                <a:solidFill>
                  <a:srgbClr val="515151"/>
                </a:solidFill>
                <a:latin typeface="Times New Roman"/>
                <a:ea typeface="Times New Roman"/>
                <a:cs typeface="Times New Roman"/>
              </a:defRPr>
            </a:lvl8pPr>
            <a:lvl9pPr algn="l">
              <a:defRPr sz="1400" b="0">
                <a:solidFill>
                  <a:srgbClr val="515151"/>
                </a:solidFill>
                <a:latin typeface="Times New Roman"/>
                <a:ea typeface="Times New Roman"/>
                <a:cs typeface="Times New Roman"/>
              </a:defRPr>
            </a:lvl9pPr>
          </a:lstStyle>
          <a:p xmlns:a="http://schemas.openxmlformats.org/drawingml/2006/main">
            <a:pPr algn="l">
              <a:defRPr sz="1400" b="0">
                <a:solidFill>
                  <a:srgbClr val="515151"/>
                </a:solidFill>
                <a:latin typeface="Times New Roman"/>
                <a:ea typeface="Times New Roman"/>
                <a:cs typeface="Times New Roman"/>
              </a:defRPr>
            </a:pPr>
            <a:r>
              <a:rPr sz="1400" b="0">
                <a:solidFill>
                  <a:srgbClr val="515151"/>
                </a:solidFill>
                <a:latin typeface="Times New Roman"/>
                <a:ea typeface="Times New Roman"/>
                <a:cs typeface="Times New Roman"/>
              </a:rPr>
              <a:t>Mafe. Fotografía del reporte [1].</a:t>
            </a:r>
          </a:p>
        </p:txBody>
      </p:sp>
      <p:sp>
        <p:nvSpPr>
          <p:cNvPr id="6" name="text">
            <a:extLst xmlns:a="http://schemas.openxmlformats.org/drawingml/2006/main">
              <a:ext uri="{FF2B5EF4-FFF2-40B4-BE49-F238E27FC236}">
                <a16:creationId xmlns:a16="http://schemas.microsoft.com/office/drawing/2014/main" id="{8BBCC6E2-4787-418B-BD00-E6A1A5D3ED76}"/>
              </a:ext>
            </a:extLst>
          </p:cNvPr>
          <p:cNvSpPr>
            <a:spLocks xmlns:a="http://schemas.openxmlformats.org/drawingml/2006/main" noGrp="1"/>
          </p:cNvSpPr>
          <p:nvPr/>
        </p:nvSpPr>
        <p:spPr>
          <a:xfrm xmlns:a="http://schemas.openxmlformats.org/drawingml/2006/main">
            <a:off x="3638550" y="1590675"/>
            <a:ext cx="79438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00" b="1">
                <a:solidFill>
                  <a:srgbClr val="367653"/>
                </a:solidFill>
                <a:latin typeface="Times New Roman"/>
                <a:ea typeface="Times New Roman"/>
                <a:cs typeface="Times New Roman"/>
              </a:defRPr>
            </a:defPPr>
            <a:lvl1pPr algn="l">
              <a:defRPr sz="2500" b="1">
                <a:solidFill>
                  <a:srgbClr val="367653"/>
                </a:solidFill>
                <a:latin typeface="Times New Roman"/>
                <a:ea typeface="Times New Roman"/>
                <a:cs typeface="Times New Roman"/>
              </a:defRPr>
            </a:lvl1pPr>
            <a:lvl2pPr algn="l">
              <a:defRPr sz="2500" b="1">
                <a:solidFill>
                  <a:srgbClr val="367653"/>
                </a:solidFill>
                <a:latin typeface="Times New Roman"/>
                <a:ea typeface="Times New Roman"/>
                <a:cs typeface="Times New Roman"/>
              </a:defRPr>
            </a:lvl2pPr>
            <a:lvl3pPr algn="l">
              <a:defRPr sz="2500" b="1">
                <a:solidFill>
                  <a:srgbClr val="367653"/>
                </a:solidFill>
                <a:latin typeface="Times New Roman"/>
                <a:ea typeface="Times New Roman"/>
                <a:cs typeface="Times New Roman"/>
              </a:defRPr>
            </a:lvl3pPr>
            <a:lvl4pPr algn="l">
              <a:defRPr sz="2500" b="1">
                <a:solidFill>
                  <a:srgbClr val="367653"/>
                </a:solidFill>
                <a:latin typeface="Times New Roman"/>
                <a:ea typeface="Times New Roman"/>
                <a:cs typeface="Times New Roman"/>
              </a:defRPr>
            </a:lvl4pPr>
            <a:lvl5pPr algn="l">
              <a:defRPr sz="2500" b="1">
                <a:solidFill>
                  <a:srgbClr val="367653"/>
                </a:solidFill>
                <a:latin typeface="Times New Roman"/>
                <a:ea typeface="Times New Roman"/>
                <a:cs typeface="Times New Roman"/>
              </a:defRPr>
            </a:lvl5pPr>
            <a:lvl6pPr algn="l">
              <a:defRPr sz="2500" b="1">
                <a:solidFill>
                  <a:srgbClr val="367653"/>
                </a:solidFill>
                <a:latin typeface="Times New Roman"/>
                <a:ea typeface="Times New Roman"/>
                <a:cs typeface="Times New Roman"/>
              </a:defRPr>
            </a:lvl6pPr>
            <a:lvl7pPr algn="l">
              <a:defRPr sz="2500" b="1">
                <a:solidFill>
                  <a:srgbClr val="367653"/>
                </a:solidFill>
                <a:latin typeface="Times New Roman"/>
                <a:ea typeface="Times New Roman"/>
                <a:cs typeface="Times New Roman"/>
              </a:defRPr>
            </a:lvl7pPr>
            <a:lvl8pPr algn="l">
              <a:defRPr sz="2500" b="1">
                <a:solidFill>
                  <a:srgbClr val="367653"/>
                </a:solidFill>
                <a:latin typeface="Times New Roman"/>
                <a:ea typeface="Times New Roman"/>
                <a:cs typeface="Times New Roman"/>
              </a:defRPr>
            </a:lvl8pPr>
            <a:lvl9pPr algn="l">
              <a:defRPr sz="2500" b="1">
                <a:solidFill>
                  <a:srgbClr val="367653"/>
                </a:solidFill>
                <a:latin typeface="Times New Roman"/>
                <a:ea typeface="Times New Roman"/>
                <a:cs typeface="Times New Roman"/>
              </a:defRPr>
            </a:lvl9pPr>
          </a:lstStyle>
          <a:p xmlns:a="http://schemas.openxmlformats.org/drawingml/2006/main">
            <a:pPr algn="l">
              <a:defRPr sz="2500" b="1">
                <a:solidFill>
                  <a:srgbClr val="367653"/>
                </a:solidFill>
                <a:latin typeface="Times New Roman"/>
                <a:ea typeface="Times New Roman"/>
                <a:cs typeface="Times New Roman"/>
              </a:defRPr>
            </a:pPr>
            <a:r>
              <a:rPr sz="2500" b="1">
                <a:solidFill>
                  <a:srgbClr val="367653"/>
                </a:solidFill>
                <a:latin typeface="Times New Roman"/>
                <a:ea typeface="Times New Roman"/>
                <a:cs typeface="Times New Roman"/>
              </a:rPr>
              <a:t>13 de septiembre de 2022</a:t>
            </a:r>
          </a:p>
        </p:txBody>
      </p:sp>
      <p:sp>
        <p:nvSpPr>
          <p:cNvPr id="7" name="text">
            <a:extLst xmlns:a="http://schemas.openxmlformats.org/drawingml/2006/main">
              <a:ext uri="{FF2B5EF4-FFF2-40B4-BE49-F238E27FC236}">
                <a16:creationId xmlns:a16="http://schemas.microsoft.com/office/drawing/2014/main" id="{430E0AC5-FF00-461B-88B4-68927D9D246F}"/>
              </a:ext>
            </a:extLst>
          </p:cNvPr>
          <p:cNvSpPr>
            <a:spLocks xmlns:a="http://schemas.openxmlformats.org/drawingml/2006/main" noGrp="1"/>
          </p:cNvSpPr>
          <p:nvPr/>
        </p:nvSpPr>
        <p:spPr>
          <a:xfrm xmlns:a="http://schemas.openxmlformats.org/drawingml/2006/main">
            <a:off x="3638550" y="2238375"/>
            <a:ext cx="79438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Novilla Holstein de 2 años, 560 kg.</a:t>
            </a:r>
          </a:p>
        </p:txBody>
      </p:sp>
      <p:sp>
        <p:nvSpPr>
          <p:cNvPr id="8" name="text">
            <a:extLst xmlns:a="http://schemas.openxmlformats.org/drawingml/2006/main">
              <a:ext uri="{FF2B5EF4-FFF2-40B4-BE49-F238E27FC236}">
                <a16:creationId xmlns:a16="http://schemas.microsoft.com/office/drawing/2014/main" id="{CF08047B-D837-4620-8D90-5E55E3C005DC}"/>
              </a:ext>
            </a:extLst>
          </p:cNvPr>
          <p:cNvSpPr>
            <a:spLocks xmlns:a="http://schemas.openxmlformats.org/drawingml/2006/main" noGrp="1"/>
          </p:cNvSpPr>
          <p:nvPr/>
        </p:nvSpPr>
        <p:spPr>
          <a:xfrm xmlns:a="http://schemas.openxmlformats.org/drawingml/2006/main">
            <a:off x="3638550" y="3152775"/>
            <a:ext cx="79438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Condición corporal: 2,5/5.</a:t>
            </a:r>
          </a:p>
        </p:txBody>
      </p:sp>
      <p:sp>
        <p:nvSpPr>
          <p:cNvPr id="9" name="text">
            <a:extLst xmlns:a="http://schemas.openxmlformats.org/drawingml/2006/main">
              <a:ext uri="{FF2B5EF4-FFF2-40B4-BE49-F238E27FC236}">
                <a16:creationId xmlns:a16="http://schemas.microsoft.com/office/drawing/2014/main" id="{36485A54-BC0E-48F6-92D9-6C9FF8107B11}"/>
              </a:ext>
            </a:extLst>
          </p:cNvPr>
          <p:cNvSpPr>
            <a:spLocks xmlns:a="http://schemas.openxmlformats.org/drawingml/2006/main" noGrp="1"/>
          </p:cNvSpPr>
          <p:nvPr/>
        </p:nvSpPr>
        <p:spPr>
          <a:xfrm xmlns:a="http://schemas.openxmlformats.org/drawingml/2006/main">
            <a:off x="3638550" y="4067175"/>
            <a:ext cx="79438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Ingesta accidental de ≈2 kg de concentrado prelactancia, sin adaptación previa.</a:t>
            </a:r>
          </a:p>
        </p:txBody>
      </p:sp>
      <p:sp>
        <p:nvSpPr>
          <p:cNvPr id="10" name="text">
            <a:extLst xmlns:a="http://schemas.openxmlformats.org/drawingml/2006/main">
              <a:ext uri="{FF2B5EF4-FFF2-40B4-BE49-F238E27FC236}">
                <a16:creationId xmlns:a16="http://schemas.microsoft.com/office/drawing/2014/main" id="{D6AF19A7-E848-46CB-824B-3869E5AB671B}"/>
              </a:ext>
            </a:extLst>
          </p:cNvPr>
          <p:cNvSpPr>
            <a:spLocks xmlns:a="http://schemas.openxmlformats.org/drawingml/2006/main" noGrp="1"/>
          </p:cNvSpPr>
          <p:nvPr/>
        </p:nvSpPr>
        <p:spPr>
          <a:xfrm xmlns:a="http://schemas.openxmlformats.org/drawingml/2006/main">
            <a:off x="3638550" y="4981575"/>
            <a:ext cx="79438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00" b="0">
                <a:solidFill>
                  <a:srgbClr val="181818"/>
                </a:solidFill>
                <a:latin typeface="Times New Roman"/>
                <a:ea typeface="Times New Roman"/>
                <a:cs typeface="Times New Roman"/>
              </a:defRPr>
            </a:defPPr>
            <a:lvl1pPr algn="l">
              <a:defRPr sz="2300" b="0">
                <a:solidFill>
                  <a:srgbClr val="181818"/>
                </a:solidFill>
                <a:latin typeface="Times New Roman"/>
                <a:ea typeface="Times New Roman"/>
                <a:cs typeface="Times New Roman"/>
              </a:defRPr>
            </a:lvl1pPr>
            <a:lvl2pPr algn="l">
              <a:defRPr sz="2300" b="0">
                <a:solidFill>
                  <a:srgbClr val="181818"/>
                </a:solidFill>
                <a:latin typeface="Times New Roman"/>
                <a:ea typeface="Times New Roman"/>
                <a:cs typeface="Times New Roman"/>
              </a:defRPr>
            </a:lvl2pPr>
            <a:lvl3pPr algn="l">
              <a:defRPr sz="2300" b="0">
                <a:solidFill>
                  <a:srgbClr val="181818"/>
                </a:solidFill>
                <a:latin typeface="Times New Roman"/>
                <a:ea typeface="Times New Roman"/>
                <a:cs typeface="Times New Roman"/>
              </a:defRPr>
            </a:lvl3pPr>
            <a:lvl4pPr algn="l">
              <a:defRPr sz="2300" b="0">
                <a:solidFill>
                  <a:srgbClr val="181818"/>
                </a:solidFill>
                <a:latin typeface="Times New Roman"/>
                <a:ea typeface="Times New Roman"/>
                <a:cs typeface="Times New Roman"/>
              </a:defRPr>
            </a:lvl4pPr>
            <a:lvl5pPr algn="l">
              <a:defRPr sz="2300" b="0">
                <a:solidFill>
                  <a:srgbClr val="181818"/>
                </a:solidFill>
                <a:latin typeface="Times New Roman"/>
                <a:ea typeface="Times New Roman"/>
                <a:cs typeface="Times New Roman"/>
              </a:defRPr>
            </a:lvl5pPr>
            <a:lvl6pPr algn="l">
              <a:defRPr sz="2300" b="0">
                <a:solidFill>
                  <a:srgbClr val="181818"/>
                </a:solidFill>
                <a:latin typeface="Times New Roman"/>
                <a:ea typeface="Times New Roman"/>
                <a:cs typeface="Times New Roman"/>
              </a:defRPr>
            </a:lvl6pPr>
            <a:lvl7pPr algn="l">
              <a:defRPr sz="2300" b="0">
                <a:solidFill>
                  <a:srgbClr val="181818"/>
                </a:solidFill>
                <a:latin typeface="Times New Roman"/>
                <a:ea typeface="Times New Roman"/>
                <a:cs typeface="Times New Roman"/>
              </a:defRPr>
            </a:lvl7pPr>
            <a:lvl8pPr algn="l">
              <a:defRPr sz="2300" b="0">
                <a:solidFill>
                  <a:srgbClr val="181818"/>
                </a:solidFill>
                <a:latin typeface="Times New Roman"/>
                <a:ea typeface="Times New Roman"/>
                <a:cs typeface="Times New Roman"/>
              </a:defRPr>
            </a:lvl8pPr>
            <a:lvl9pPr algn="l">
              <a:defRPr sz="2300" b="0">
                <a:solidFill>
                  <a:srgbClr val="181818"/>
                </a:solidFill>
                <a:latin typeface="Times New Roman"/>
                <a:ea typeface="Times New Roman"/>
                <a:cs typeface="Times New Roman"/>
              </a:defRPr>
            </a:lvl9pPr>
          </a:lstStyle>
          <a:p xmlns:a="http://schemas.openxmlformats.org/drawingml/2006/main">
            <a:pPr algn="l">
              <a:defRPr sz="2300" b="0">
                <a:solidFill>
                  <a:srgbClr val="181818"/>
                </a:solidFill>
                <a:latin typeface="Times New Roman"/>
                <a:ea typeface="Times New Roman"/>
                <a:cs typeface="Times New Roman"/>
              </a:defRPr>
            </a:pPr>
            <a:r>
              <a:rPr sz="2300" b="0">
                <a:solidFill>
                  <a:srgbClr val="181818"/>
                </a:solidFill>
                <a:latin typeface="Times New Roman"/>
                <a:ea typeface="Times New Roman"/>
                <a:cs typeface="Times New Roman"/>
              </a:rPr>
              <a:t>Consulta por inapetencia, depresión y edema submandibular.</a:t>
            </a:r>
          </a:p>
        </p:txBody>
      </p:sp>
    </p:spTree>
    <p:extLst>
      <p:ext uri="{BB962C8B-B14F-4D97-AF65-F5344CB8AC3E}">
        <p14:creationId xmlns:p14="http://schemas.microsoft.com/office/powerpoint/2010/main" val="164420092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65A36049-E55B-4AC7-9D58-F9F1D1464F6C}"/>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Hallazgos y pruebas iniciales</a:t>
            </a:r>
          </a:p>
        </p:txBody>
      </p:sp>
      <p:sp>
        <p:nvSpPr>
          <p:cNvPr id="2" name="page-number">
            <a:extLst xmlns:a="http://schemas.openxmlformats.org/drawingml/2006/main">
              <a:ext uri="{FF2B5EF4-FFF2-40B4-BE49-F238E27FC236}">
                <a16:creationId xmlns:a16="http://schemas.microsoft.com/office/drawing/2014/main" id="{B09938F2-DE72-4A35-841A-C4F9E86E97F2}"/>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05</a:t>
            </a:r>
          </a:p>
        </p:txBody>
      </p:sp>
      <p:sp>
        <p:nvSpPr>
          <p:cNvPr id="3" name="sources">
            <a:extLst xmlns:a="http://schemas.openxmlformats.org/drawingml/2006/main">
              <a:ext uri="{FF2B5EF4-FFF2-40B4-BE49-F238E27FC236}">
                <a16:creationId xmlns:a16="http://schemas.microsoft.com/office/drawing/2014/main" id="{1BFC2247-6F22-4784-BD94-0EBF7697D635}"/>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a:t>
            </a:r>
          </a:p>
        </p:txBody>
      </p:sp>
      <p:sp>
        <p:nvSpPr>
          <p:cNvPr id="4" name="text">
            <a:extLst xmlns:a="http://schemas.openxmlformats.org/drawingml/2006/main">
              <a:ext uri="{FF2B5EF4-FFF2-40B4-BE49-F238E27FC236}">
                <a16:creationId xmlns:a16="http://schemas.microsoft.com/office/drawing/2014/main" id="{51A4B8F2-46F1-46A3-9C91-7F8CD945C511}"/>
              </a:ext>
            </a:extLst>
          </p:cNvPr>
          <p:cNvSpPr>
            <a:spLocks xmlns:a="http://schemas.openxmlformats.org/drawingml/2006/main" noGrp="1"/>
          </p:cNvSpPr>
          <p:nvPr/>
        </p:nvSpPr>
        <p:spPr>
          <a:xfrm xmlns:a="http://schemas.openxmlformats.org/drawingml/2006/main">
            <a:off x="609600" y="1524000"/>
            <a:ext cx="4038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367653"/>
                </a:solidFill>
                <a:latin typeface="Times New Roman"/>
                <a:ea typeface="Times New Roman"/>
                <a:cs typeface="Times New Roman"/>
              </a:defRPr>
            </a:defPPr>
            <a:lvl1pPr algn="l">
              <a:defRPr sz="2400" b="1">
                <a:solidFill>
                  <a:srgbClr val="367653"/>
                </a:solidFill>
                <a:latin typeface="Times New Roman"/>
                <a:ea typeface="Times New Roman"/>
                <a:cs typeface="Times New Roman"/>
              </a:defRPr>
            </a:lvl1pPr>
            <a:lvl2pPr algn="l">
              <a:defRPr sz="2400" b="1">
                <a:solidFill>
                  <a:srgbClr val="367653"/>
                </a:solidFill>
                <a:latin typeface="Times New Roman"/>
                <a:ea typeface="Times New Roman"/>
                <a:cs typeface="Times New Roman"/>
              </a:defRPr>
            </a:lvl2pPr>
            <a:lvl3pPr algn="l">
              <a:defRPr sz="2400" b="1">
                <a:solidFill>
                  <a:srgbClr val="367653"/>
                </a:solidFill>
                <a:latin typeface="Times New Roman"/>
                <a:ea typeface="Times New Roman"/>
                <a:cs typeface="Times New Roman"/>
              </a:defRPr>
            </a:lvl3pPr>
            <a:lvl4pPr algn="l">
              <a:defRPr sz="2400" b="1">
                <a:solidFill>
                  <a:srgbClr val="367653"/>
                </a:solidFill>
                <a:latin typeface="Times New Roman"/>
                <a:ea typeface="Times New Roman"/>
                <a:cs typeface="Times New Roman"/>
              </a:defRPr>
            </a:lvl4pPr>
            <a:lvl5pPr algn="l">
              <a:defRPr sz="2400" b="1">
                <a:solidFill>
                  <a:srgbClr val="367653"/>
                </a:solidFill>
                <a:latin typeface="Times New Roman"/>
                <a:ea typeface="Times New Roman"/>
                <a:cs typeface="Times New Roman"/>
              </a:defRPr>
            </a:lvl5pPr>
            <a:lvl6pPr algn="l">
              <a:defRPr sz="2400" b="1">
                <a:solidFill>
                  <a:srgbClr val="367653"/>
                </a:solidFill>
                <a:latin typeface="Times New Roman"/>
                <a:ea typeface="Times New Roman"/>
                <a:cs typeface="Times New Roman"/>
              </a:defRPr>
            </a:lvl6pPr>
            <a:lvl7pPr algn="l">
              <a:defRPr sz="2400" b="1">
                <a:solidFill>
                  <a:srgbClr val="367653"/>
                </a:solidFill>
                <a:latin typeface="Times New Roman"/>
                <a:ea typeface="Times New Roman"/>
                <a:cs typeface="Times New Roman"/>
              </a:defRPr>
            </a:lvl7pPr>
            <a:lvl8pPr algn="l">
              <a:defRPr sz="2400" b="1">
                <a:solidFill>
                  <a:srgbClr val="367653"/>
                </a:solidFill>
                <a:latin typeface="Times New Roman"/>
                <a:ea typeface="Times New Roman"/>
                <a:cs typeface="Times New Roman"/>
              </a:defRPr>
            </a:lvl8pPr>
            <a:lvl9pPr algn="l">
              <a:defRPr sz="2400" b="1">
                <a:solidFill>
                  <a:srgbClr val="367653"/>
                </a:solidFill>
                <a:latin typeface="Times New Roman"/>
                <a:ea typeface="Times New Roman"/>
                <a:cs typeface="Times New Roman"/>
              </a:defRPr>
            </a:lvl9pPr>
          </a:lstStyle>
          <a:p xmlns:a="http://schemas.openxmlformats.org/drawingml/2006/main">
            <a:pPr algn="l">
              <a:defRPr sz="2400" b="1">
                <a:solidFill>
                  <a:srgbClr val="367653"/>
                </a:solidFill>
                <a:latin typeface="Times New Roman"/>
                <a:ea typeface="Times New Roman"/>
                <a:cs typeface="Times New Roman"/>
              </a:defRPr>
            </a:pPr>
            <a:r>
              <a:rPr sz="2400" b="1">
                <a:solidFill>
                  <a:srgbClr val="367653"/>
                </a:solidFill>
                <a:latin typeface="Times New Roman"/>
                <a:ea typeface="Times New Roman"/>
                <a:cs typeface="Times New Roman"/>
              </a:rPr>
              <a:t>Examen clínico</a:t>
            </a:r>
          </a:p>
        </p:txBody>
      </p:sp>
      <p:sp>
        <p:nvSpPr>
          <p:cNvPr id="5" name="text">
            <a:extLst xmlns:a="http://schemas.openxmlformats.org/drawingml/2006/main">
              <a:ext uri="{FF2B5EF4-FFF2-40B4-BE49-F238E27FC236}">
                <a16:creationId xmlns:a16="http://schemas.microsoft.com/office/drawing/2014/main" id="{550BA87A-3C9E-4DB1-B064-11284E866719}"/>
              </a:ext>
            </a:extLst>
          </p:cNvPr>
          <p:cNvSpPr>
            <a:spLocks xmlns:a="http://schemas.openxmlformats.org/drawingml/2006/main" noGrp="1"/>
          </p:cNvSpPr>
          <p:nvPr/>
        </p:nvSpPr>
        <p:spPr>
          <a:xfrm xmlns:a="http://schemas.openxmlformats.org/drawingml/2006/main">
            <a:off x="609600" y="2095500"/>
            <a:ext cx="403860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Depresión, sialorrea y edema submandibular.</a:t>
            </a:r>
          </a:p>
        </p:txBody>
      </p:sp>
      <p:sp>
        <p:nvSpPr>
          <p:cNvPr id="6" name="text">
            <a:extLst xmlns:a="http://schemas.openxmlformats.org/drawingml/2006/main">
              <a:ext uri="{FF2B5EF4-FFF2-40B4-BE49-F238E27FC236}">
                <a16:creationId xmlns:a16="http://schemas.microsoft.com/office/drawing/2014/main" id="{4298BD7D-0BC7-4FFB-B176-BC3B69FCEFB5}"/>
              </a:ext>
            </a:extLst>
          </p:cNvPr>
          <p:cNvSpPr>
            <a:spLocks xmlns:a="http://schemas.openxmlformats.org/drawingml/2006/main" noGrp="1"/>
          </p:cNvSpPr>
          <p:nvPr/>
        </p:nvSpPr>
        <p:spPr>
          <a:xfrm xmlns:a="http://schemas.openxmlformats.org/drawingml/2006/main">
            <a:off x="609600" y="3057525"/>
            <a:ext cx="403860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Taquicardia y taquipnea.</a:t>
            </a:r>
          </a:p>
        </p:txBody>
      </p:sp>
      <p:sp>
        <p:nvSpPr>
          <p:cNvPr id="7" name="text">
            <a:extLst xmlns:a="http://schemas.openxmlformats.org/drawingml/2006/main">
              <a:ext uri="{FF2B5EF4-FFF2-40B4-BE49-F238E27FC236}">
                <a16:creationId xmlns:a16="http://schemas.microsoft.com/office/drawing/2014/main" id="{20F19ED9-AB90-4A63-BF0F-F82FF9DDC58F}"/>
              </a:ext>
            </a:extLst>
          </p:cNvPr>
          <p:cNvSpPr>
            <a:spLocks xmlns:a="http://schemas.openxmlformats.org/drawingml/2006/main" noGrp="1"/>
          </p:cNvSpPr>
          <p:nvPr/>
        </p:nvSpPr>
        <p:spPr>
          <a:xfrm xmlns:a="http://schemas.openxmlformats.org/drawingml/2006/main">
            <a:off x="609600" y="4019550"/>
            <a:ext cx="403860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Hipermotilidad ruminal e intestinal.</a:t>
            </a:r>
          </a:p>
        </p:txBody>
      </p:sp>
      <p:sp>
        <p:nvSpPr>
          <p:cNvPr id="8" name="text">
            <a:extLst xmlns:a="http://schemas.openxmlformats.org/drawingml/2006/main">
              <a:ext uri="{FF2B5EF4-FFF2-40B4-BE49-F238E27FC236}">
                <a16:creationId xmlns:a16="http://schemas.microsoft.com/office/drawing/2014/main" id="{DCAA01EB-B595-4D13-A960-CF75DEE2D54A}"/>
              </a:ext>
            </a:extLst>
          </p:cNvPr>
          <p:cNvSpPr>
            <a:spLocks xmlns:a="http://schemas.openxmlformats.org/drawingml/2006/main" noGrp="1"/>
          </p:cNvSpPr>
          <p:nvPr/>
        </p:nvSpPr>
        <p:spPr>
          <a:xfrm xmlns:a="http://schemas.openxmlformats.org/drawingml/2006/main">
            <a:off x="609600" y="4981575"/>
            <a:ext cx="4038600"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Dolor izquierdo y heces líquidas.</a:t>
            </a:r>
          </a:p>
        </p:txBody>
      </p:sp>
      <p:graphicFrame>
        <p:nvGraphicFramePr>
          <p:cNvPr id="9" name="">
            <a:extLst xmlns:a="http://schemas.openxmlformats.org/drawingml/2006/main">
              <a:ext uri="{FF2B5EF4-FFF2-40B4-BE49-F238E27FC236}">
                <a16:creationId xmlns:a16="http://schemas.microsoft.com/office/drawing/2014/main" id="{B1B0C15D-6896-41DB-9633-CB8E7D192266}"/>
              </a:ext>
            </a:extLst>
          </p:cNvPr>
          <p:cNvGraphicFramePr/>
          <p:nvPr/>
        </p:nvGraphicFramePr>
        <p:xfrm>
          <a:off xmlns:a="http://schemas.openxmlformats.org/drawingml/2006/main" x="5067300" y="1524000"/>
          <a:ext xmlns:a="http://schemas.openxmlformats.org/drawingml/2006/main" cx="6515100" cy="4191000"/>
        </p:xfrm>
        <a:graphic xmlns:a="http://schemas.openxmlformats.org/drawingml/2006/main">
          <a:graphicData uri="http://schemas.openxmlformats.org/drawingml/2006/table">
            <a:tbl>
              <a:tblPr firstRow="1" bandRow="0"/>
              <a:tblGrid>
                <a:gridCol w="3105150"/>
                <a:gridCol w="3409950"/>
              </a:tblGrid>
              <a:tr h="495300">
                <a:tc>
                  <a:txBody>
                    <a:bodyPr wrap="square">
                      <a:noAutofit/>
                    </a:bodyPr>
                    <a:lstStyle/>
                    <a:p>
                      <a:pPr algn="l"/>
                      <a:r>
                        <a:rPr sz="2200" b="1">
                          <a:solidFill>
                            <a:srgbClr val="FFFFFF"/>
                          </a:solidFill>
                          <a:latin typeface="Times New Roman"/>
                          <a:ea typeface="Times New Roman"/>
                          <a:cs typeface="Times New Roman"/>
                        </a:rPr>
                        <a:t>Prueba</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13/09/2022</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514350">
                <a:tc>
                  <a:txBody>
                    <a:bodyPr wrap="square">
                      <a:noAutofit/>
                    </a:bodyPr>
                    <a:lstStyle/>
                    <a:p>
                      <a:pPr algn="l"/>
                      <a:r>
                        <a:rPr sz="2000" b="0">
                          <a:solidFill>
                            <a:srgbClr val="181818"/>
                          </a:solidFill>
                          <a:latin typeface="Times New Roman"/>
                          <a:ea typeface="Times New Roman"/>
                          <a:cs typeface="Times New Roman"/>
                        </a:rPr>
                        <a:t>pH ruminal por tira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5,5</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609600">
                <a:tc>
                  <a:txBody>
                    <a:bodyPr wrap="square">
                      <a:noAutofit/>
                    </a:bodyPr>
                    <a:lstStyle/>
                    <a:p>
                      <a:pPr algn="l"/>
                      <a:r>
                        <a:rPr sz="2000" b="0">
                          <a:solidFill>
                            <a:srgbClr val="181818"/>
                          </a:solidFill>
                          <a:latin typeface="Times New Roman"/>
                          <a:ea typeface="Times New Roman"/>
                          <a:cs typeface="Times New Roman"/>
                        </a:rPr>
                        <a:t>Aspecto ruminal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Café claro, sin viscosidad</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514350">
                <a:tc>
                  <a:txBody>
                    <a:bodyPr wrap="square">
                      <a:noAutofit/>
                    </a:bodyPr>
                    <a:lstStyle/>
                    <a:p>
                      <a:pPr algn="l"/>
                      <a:r>
                        <a:rPr sz="2000" b="0">
                          <a:solidFill>
                            <a:srgbClr val="181818"/>
                          </a:solidFill>
                          <a:latin typeface="Times New Roman"/>
                          <a:ea typeface="Times New Roman"/>
                          <a:cs typeface="Times New Roman"/>
                        </a:rPr>
                        <a:t>Protozoos ruminales</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73.000/mL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514350">
                <a:tc>
                  <a:txBody>
                    <a:bodyPr wrap="square">
                      <a:noAutofit/>
                    </a:bodyPr>
                    <a:lstStyle/>
                    <a:p>
                      <a:pPr algn="l"/>
                      <a:r>
                        <a:rPr sz="2000" b="0">
                          <a:solidFill>
                            <a:srgbClr val="181818"/>
                          </a:solidFill>
                          <a:latin typeface="Times New Roman"/>
                          <a:ea typeface="Times New Roman"/>
                          <a:cs typeface="Times New Roman"/>
                        </a:rPr>
                        <a:t>Gram positivas</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Predominio ruminal</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514350">
                <a:tc>
                  <a:txBody>
                    <a:bodyPr wrap="square">
                      <a:noAutofit/>
                    </a:bodyPr>
                    <a:lstStyle/>
                    <a:p>
                      <a:pPr algn="l"/>
                      <a:r>
                        <a:rPr sz="2000" b="0">
                          <a:solidFill>
                            <a:srgbClr val="181818"/>
                          </a:solidFill>
                          <a:latin typeface="Times New Roman"/>
                          <a:ea typeface="Times New Roman"/>
                          <a:cs typeface="Times New Roman"/>
                        </a:rPr>
                        <a:t>Albúmina sérica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2,2 g/dL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514350">
                <a:tc>
                  <a:txBody>
                    <a:bodyPr wrap="square">
                      <a:noAutofit/>
                    </a:bodyPr>
                    <a:lstStyle/>
                    <a:p>
                      <a:pPr algn="l"/>
                      <a:r>
                        <a:rPr sz="2000" b="0">
                          <a:solidFill>
                            <a:srgbClr val="181818"/>
                          </a:solidFill>
                          <a:latin typeface="Times New Roman"/>
                          <a:ea typeface="Times New Roman"/>
                          <a:cs typeface="Times New Roman"/>
                        </a:rPr>
                        <a:t>Creatinina sérica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1,4 mg/dL</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514350">
                <a:tc>
                  <a:txBody>
                    <a:bodyPr wrap="square">
                      <a:noAutofit/>
                    </a:bodyPr>
                    <a:lstStyle/>
                    <a:p>
                      <a:pPr algn="l"/>
                      <a:r>
                        <a:rPr sz="2000" b="0">
                          <a:solidFill>
                            <a:srgbClr val="181818"/>
                          </a:solidFill>
                          <a:latin typeface="Times New Roman"/>
                          <a:ea typeface="Times New Roman"/>
                          <a:cs typeface="Times New Roman"/>
                        </a:rPr>
                        <a:t>GGT sérica</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73,4 U/L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bl>
          </a:graphicData>
        </a:graphic>
      </p:graphicFrame>
      <p:sp>
        <p:nvSpPr>
          <p:cNvPr id="10" name="text">
            <a:extLst xmlns:a="http://schemas.openxmlformats.org/drawingml/2006/main">
              <a:ext uri="{FF2B5EF4-FFF2-40B4-BE49-F238E27FC236}">
                <a16:creationId xmlns:a16="http://schemas.microsoft.com/office/drawing/2014/main" id="{61DD28F6-3172-42E1-B30E-0CF26196E93D}"/>
              </a:ext>
            </a:extLst>
          </p:cNvPr>
          <p:cNvSpPr>
            <a:spLocks xmlns:a="http://schemas.openxmlformats.org/drawingml/2006/main" noGrp="1"/>
          </p:cNvSpPr>
          <p:nvPr/>
        </p:nvSpPr>
        <p:spPr>
          <a:xfrm xmlns:a="http://schemas.openxmlformats.org/drawingml/2006/main">
            <a:off x="5067300" y="6000750"/>
            <a:ext cx="65151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00" b="0">
                <a:solidFill>
                  <a:srgbClr val="515151"/>
                </a:solidFill>
                <a:latin typeface="Times New Roman"/>
                <a:ea typeface="Times New Roman"/>
                <a:cs typeface="Times New Roman"/>
              </a:defRPr>
            </a:defPPr>
            <a:lvl1pPr algn="l">
              <a:defRPr sz="1700" b="0">
                <a:solidFill>
                  <a:srgbClr val="515151"/>
                </a:solidFill>
                <a:latin typeface="Times New Roman"/>
                <a:ea typeface="Times New Roman"/>
                <a:cs typeface="Times New Roman"/>
              </a:defRPr>
            </a:lvl1pPr>
            <a:lvl2pPr algn="l">
              <a:defRPr sz="1700" b="0">
                <a:solidFill>
                  <a:srgbClr val="515151"/>
                </a:solidFill>
                <a:latin typeface="Times New Roman"/>
                <a:ea typeface="Times New Roman"/>
                <a:cs typeface="Times New Roman"/>
              </a:defRPr>
            </a:lvl2pPr>
            <a:lvl3pPr algn="l">
              <a:defRPr sz="1700" b="0">
                <a:solidFill>
                  <a:srgbClr val="515151"/>
                </a:solidFill>
                <a:latin typeface="Times New Roman"/>
                <a:ea typeface="Times New Roman"/>
                <a:cs typeface="Times New Roman"/>
              </a:defRPr>
            </a:lvl3pPr>
            <a:lvl4pPr algn="l">
              <a:defRPr sz="1700" b="0">
                <a:solidFill>
                  <a:srgbClr val="515151"/>
                </a:solidFill>
                <a:latin typeface="Times New Roman"/>
                <a:ea typeface="Times New Roman"/>
                <a:cs typeface="Times New Roman"/>
              </a:defRPr>
            </a:lvl4pPr>
            <a:lvl5pPr algn="l">
              <a:defRPr sz="1700" b="0">
                <a:solidFill>
                  <a:srgbClr val="515151"/>
                </a:solidFill>
                <a:latin typeface="Times New Roman"/>
                <a:ea typeface="Times New Roman"/>
                <a:cs typeface="Times New Roman"/>
              </a:defRPr>
            </a:lvl5pPr>
            <a:lvl6pPr algn="l">
              <a:defRPr sz="1700" b="0">
                <a:solidFill>
                  <a:srgbClr val="515151"/>
                </a:solidFill>
                <a:latin typeface="Times New Roman"/>
                <a:ea typeface="Times New Roman"/>
                <a:cs typeface="Times New Roman"/>
              </a:defRPr>
            </a:lvl6pPr>
            <a:lvl7pPr algn="l">
              <a:defRPr sz="1700" b="0">
                <a:solidFill>
                  <a:srgbClr val="515151"/>
                </a:solidFill>
                <a:latin typeface="Times New Roman"/>
                <a:ea typeface="Times New Roman"/>
                <a:cs typeface="Times New Roman"/>
              </a:defRPr>
            </a:lvl7pPr>
            <a:lvl8pPr algn="l">
              <a:defRPr sz="1700" b="0">
                <a:solidFill>
                  <a:srgbClr val="515151"/>
                </a:solidFill>
                <a:latin typeface="Times New Roman"/>
                <a:ea typeface="Times New Roman"/>
                <a:cs typeface="Times New Roman"/>
              </a:defRPr>
            </a:lvl8pPr>
            <a:lvl9pPr algn="l">
              <a:defRPr sz="1700" b="0">
                <a:solidFill>
                  <a:srgbClr val="515151"/>
                </a:solidFill>
                <a:latin typeface="Times New Roman"/>
                <a:ea typeface="Times New Roman"/>
                <a:cs typeface="Times New Roman"/>
              </a:defRPr>
            </a:lvl9pPr>
          </a:lstStyle>
          <a:p xmlns:a="http://schemas.openxmlformats.org/drawingml/2006/main">
            <a:pPr algn="l">
              <a:defRPr sz="1700" b="0">
                <a:solidFill>
                  <a:srgbClr val="515151"/>
                </a:solidFill>
                <a:latin typeface="Times New Roman"/>
                <a:ea typeface="Times New Roman"/>
                <a:cs typeface="Times New Roman"/>
              </a:defRPr>
            </a:pPr>
            <a:r>
              <a:rPr sz="1700" b="0">
                <a:solidFill>
                  <a:srgbClr val="515151"/>
                </a:solidFill>
                <a:latin typeface="Times New Roman"/>
                <a:ea typeface="Times New Roman"/>
                <a:cs typeface="Times New Roman"/>
              </a:rPr>
              <a:t>Líquido ruminal obtenido por sonda nasorruminal.</a:t>
            </a:r>
          </a:p>
        </p:txBody>
      </p:sp>
    </p:spTree>
    <p:extLst>
      <p:ext uri="{BB962C8B-B14F-4D97-AF65-F5344CB8AC3E}">
        <p14:creationId xmlns:p14="http://schemas.microsoft.com/office/powerpoint/2010/main" val="54050581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9EB00801-6BC5-478F-9C3E-9D18F5B72461}"/>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Etiología y patogenia ruminal</a:t>
            </a:r>
          </a:p>
        </p:txBody>
      </p:sp>
      <p:sp>
        <p:nvSpPr>
          <p:cNvPr id="2" name="page-number">
            <a:extLst xmlns:a="http://schemas.openxmlformats.org/drawingml/2006/main">
              <a:ext uri="{FF2B5EF4-FFF2-40B4-BE49-F238E27FC236}">
                <a16:creationId xmlns:a16="http://schemas.microsoft.com/office/drawing/2014/main" id="{DFB07250-DF55-4250-B10C-8BC9C278AFC0}"/>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06</a:t>
            </a:r>
          </a:p>
        </p:txBody>
      </p:sp>
      <p:sp>
        <p:nvSpPr>
          <p:cNvPr id="3" name="sources">
            <a:extLst xmlns:a="http://schemas.openxmlformats.org/drawingml/2006/main">
              <a:ext uri="{FF2B5EF4-FFF2-40B4-BE49-F238E27FC236}">
                <a16:creationId xmlns:a16="http://schemas.microsoft.com/office/drawing/2014/main" id="{7BAAD8D9-0F92-41CC-82CE-7ED2B72AA6E1}"/>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 [4] [5]</a:t>
            </a:r>
          </a:p>
        </p:txBody>
      </p:sp>
      <p:graphicFrame>
        <p:nvGraphicFramePr>
          <p:cNvPr id="4" name="">
            <a:extLst xmlns:a="http://schemas.openxmlformats.org/drawingml/2006/main">
              <a:ext uri="{FF2B5EF4-FFF2-40B4-BE49-F238E27FC236}">
                <a16:creationId xmlns:a16="http://schemas.microsoft.com/office/drawing/2014/main" id="{7D1DDFA0-75E0-4AF1-AFF8-BFA047DDD8E1}"/>
              </a:ext>
            </a:extLst>
          </p:cNvPr>
          <p:cNvGraphicFramePr/>
          <p:nvPr/>
        </p:nvGraphicFramePr>
        <p:xfrm>
          <a:off xmlns:a="http://schemas.openxmlformats.org/drawingml/2006/main" x="609600" y="1571625"/>
          <a:ext xmlns:a="http://schemas.openxmlformats.org/drawingml/2006/main" cx="10972800" cy="4000500"/>
        </p:xfrm>
        <a:graphic xmlns:a="http://schemas.openxmlformats.org/drawingml/2006/main">
          <a:graphicData uri="http://schemas.openxmlformats.org/drawingml/2006/table">
            <a:tbl>
              <a:tblPr firstRow="1" bandRow="0"/>
              <a:tblGrid>
                <a:gridCol w="5191125"/>
                <a:gridCol w="5781675"/>
              </a:tblGrid>
              <a:tr h="628650">
                <a:tc>
                  <a:txBody>
                    <a:bodyPr wrap="square">
                      <a:noAutofit/>
                    </a:bodyPr>
                    <a:lstStyle/>
                    <a:p>
                      <a:pPr algn="l"/>
                      <a:r>
                        <a:rPr sz="2200" b="1">
                          <a:solidFill>
                            <a:srgbClr val="FFFFFF"/>
                          </a:solidFill>
                          <a:latin typeface="Times New Roman"/>
                          <a:ea typeface="Times New Roman"/>
                          <a:cs typeface="Times New Roman"/>
                        </a:rPr>
                        <a:t>Mecanismo general</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Consecuencia</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866775">
                <a:tc>
                  <a:txBody>
                    <a:bodyPr wrap="square">
                      <a:noAutofit/>
                    </a:bodyPr>
                    <a:lstStyle/>
                    <a:p>
                      <a:pPr algn="l"/>
                      <a:r>
                        <a:rPr sz="2200" b="0">
                          <a:solidFill>
                            <a:srgbClr val="181818"/>
                          </a:solidFill>
                          <a:latin typeface="Times New Roman"/>
                          <a:ea typeface="Times New Roman"/>
                          <a:cs typeface="Times New Roman"/>
                        </a:rPr>
                        <a:t>Exposición súbita a alimento fermentable</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Mayor carga de sustrato en el rumen.</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90575">
                <a:tc>
                  <a:txBody>
                    <a:bodyPr wrap="square">
                      <a:noAutofit/>
                    </a:bodyPr>
                    <a:lstStyle/>
                    <a:p>
                      <a:pPr algn="l"/>
                      <a:r>
                        <a:rPr sz="2200" b="0">
                          <a:solidFill>
                            <a:srgbClr val="181818"/>
                          </a:solidFill>
                          <a:latin typeface="Times New Roman"/>
                          <a:ea typeface="Times New Roman"/>
                          <a:cs typeface="Times New Roman"/>
                        </a:rPr>
                        <a:t>Acumulación de productos ácidos</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200" b="0">
                          <a:solidFill>
                            <a:srgbClr val="181818"/>
                          </a:solidFill>
                          <a:latin typeface="Times New Roman"/>
                          <a:ea typeface="Times New Roman"/>
                          <a:cs typeface="Times New Roman"/>
                        </a:rPr>
                        <a:t>Descenso del pH ruminal.</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923925">
                <a:tc>
                  <a:txBody>
                    <a:bodyPr wrap="square">
                      <a:noAutofit/>
                    </a:bodyPr>
                    <a:lstStyle/>
                    <a:p>
                      <a:pPr algn="l"/>
                      <a:r>
                        <a:rPr sz="2200" b="0">
                          <a:solidFill>
                            <a:srgbClr val="181818"/>
                          </a:solidFill>
                          <a:latin typeface="Times New Roman"/>
                          <a:ea typeface="Times New Roman"/>
                          <a:cs typeface="Times New Roman"/>
                        </a:rPr>
                        <a:t>Cambio del ambiente microbiano</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Alteración de la microbiota y de la fermentación.</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90575">
                <a:tc>
                  <a:txBody>
                    <a:bodyPr wrap="square">
                      <a:noAutofit/>
                    </a:bodyPr>
                    <a:lstStyle/>
                    <a:p>
                      <a:pPr algn="l"/>
                      <a:r>
                        <a:rPr sz="2200" b="0">
                          <a:solidFill>
                            <a:srgbClr val="181818"/>
                          </a:solidFill>
                          <a:latin typeface="Times New Roman"/>
                          <a:ea typeface="Times New Roman"/>
                          <a:cs typeface="Times New Roman"/>
                        </a:rPr>
                        <a:t>Disfunción ruminal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200" b="0">
                          <a:solidFill>
                            <a:srgbClr val="181818"/>
                          </a:solidFill>
                          <a:latin typeface="Times New Roman"/>
                          <a:ea typeface="Times New Roman"/>
                          <a:cs typeface="Times New Roman"/>
                        </a:rPr>
                        <a:t>Cambios digestivos y reducción de la ingesta.</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bl>
          </a:graphicData>
        </a:graphic>
      </p:graphicFrame>
      <p:sp>
        <p:nvSpPr>
          <p:cNvPr id="5" name="text">
            <a:extLst xmlns:a="http://schemas.openxmlformats.org/drawingml/2006/main">
              <a:ext uri="{FF2B5EF4-FFF2-40B4-BE49-F238E27FC236}">
                <a16:creationId xmlns:a16="http://schemas.microsoft.com/office/drawing/2014/main" id="{6521A536-D73D-4BF0-AEF3-E129A1D37000}"/>
              </a:ext>
            </a:extLst>
          </p:cNvPr>
          <p:cNvSpPr>
            <a:spLocks xmlns:a="http://schemas.openxmlformats.org/drawingml/2006/main" noGrp="1"/>
          </p:cNvSpPr>
          <p:nvPr/>
        </p:nvSpPr>
        <p:spPr>
          <a:xfrm xmlns:a="http://schemas.openxmlformats.org/drawingml/2006/main">
            <a:off x="609600" y="5810250"/>
            <a:ext cx="10972800" cy="466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67653"/>
                </a:solidFill>
                <a:latin typeface="Times New Roman"/>
                <a:ea typeface="Times New Roman"/>
                <a:cs typeface="Times New Roman"/>
              </a:defRPr>
            </a:defPPr>
            <a:lvl1pPr algn="l">
              <a:defRPr sz="2100" b="1">
                <a:solidFill>
                  <a:srgbClr val="367653"/>
                </a:solidFill>
                <a:latin typeface="Times New Roman"/>
                <a:ea typeface="Times New Roman"/>
                <a:cs typeface="Times New Roman"/>
              </a:defRPr>
            </a:lvl1pPr>
            <a:lvl2pPr algn="l">
              <a:defRPr sz="2100" b="1">
                <a:solidFill>
                  <a:srgbClr val="367653"/>
                </a:solidFill>
                <a:latin typeface="Times New Roman"/>
                <a:ea typeface="Times New Roman"/>
                <a:cs typeface="Times New Roman"/>
              </a:defRPr>
            </a:lvl2pPr>
            <a:lvl3pPr algn="l">
              <a:defRPr sz="2100" b="1">
                <a:solidFill>
                  <a:srgbClr val="367653"/>
                </a:solidFill>
                <a:latin typeface="Times New Roman"/>
                <a:ea typeface="Times New Roman"/>
                <a:cs typeface="Times New Roman"/>
              </a:defRPr>
            </a:lvl3pPr>
            <a:lvl4pPr algn="l">
              <a:defRPr sz="2100" b="1">
                <a:solidFill>
                  <a:srgbClr val="367653"/>
                </a:solidFill>
                <a:latin typeface="Times New Roman"/>
                <a:ea typeface="Times New Roman"/>
                <a:cs typeface="Times New Roman"/>
              </a:defRPr>
            </a:lvl4pPr>
            <a:lvl5pPr algn="l">
              <a:defRPr sz="2100" b="1">
                <a:solidFill>
                  <a:srgbClr val="367653"/>
                </a:solidFill>
                <a:latin typeface="Times New Roman"/>
                <a:ea typeface="Times New Roman"/>
                <a:cs typeface="Times New Roman"/>
              </a:defRPr>
            </a:lvl5pPr>
            <a:lvl6pPr algn="l">
              <a:defRPr sz="2100" b="1">
                <a:solidFill>
                  <a:srgbClr val="367653"/>
                </a:solidFill>
                <a:latin typeface="Times New Roman"/>
                <a:ea typeface="Times New Roman"/>
                <a:cs typeface="Times New Roman"/>
              </a:defRPr>
            </a:lvl6pPr>
            <a:lvl7pPr algn="l">
              <a:defRPr sz="2100" b="1">
                <a:solidFill>
                  <a:srgbClr val="367653"/>
                </a:solidFill>
                <a:latin typeface="Times New Roman"/>
                <a:ea typeface="Times New Roman"/>
                <a:cs typeface="Times New Roman"/>
              </a:defRPr>
            </a:lvl7pPr>
            <a:lvl8pPr algn="l">
              <a:defRPr sz="2100" b="1">
                <a:solidFill>
                  <a:srgbClr val="367653"/>
                </a:solidFill>
                <a:latin typeface="Times New Roman"/>
                <a:ea typeface="Times New Roman"/>
                <a:cs typeface="Times New Roman"/>
              </a:defRPr>
            </a:lvl8pPr>
            <a:lvl9pPr algn="l">
              <a:defRPr sz="2100" b="1">
                <a:solidFill>
                  <a:srgbClr val="367653"/>
                </a:solidFill>
                <a:latin typeface="Times New Roman"/>
                <a:ea typeface="Times New Roman"/>
                <a:cs typeface="Times New Roman"/>
              </a:defRPr>
            </a:lvl9pPr>
          </a:lstStyle>
          <a:p xmlns:a="http://schemas.openxmlformats.org/drawingml/2006/main">
            <a:pPr algn="l">
              <a:defRPr sz="2100" b="1">
                <a:solidFill>
                  <a:srgbClr val="367653"/>
                </a:solidFill>
                <a:latin typeface="Times New Roman"/>
                <a:ea typeface="Times New Roman"/>
                <a:cs typeface="Times New Roman"/>
              </a:defRPr>
            </a:pPr>
            <a:r>
              <a:rPr sz="2100" b="1">
                <a:solidFill>
                  <a:srgbClr val="367653"/>
                </a:solidFill>
                <a:latin typeface="Times New Roman"/>
                <a:ea typeface="Times New Roman"/>
                <a:cs typeface="Times New Roman"/>
              </a:rPr>
              <a:t>En Mafe: antecedente alimentario, pH 5,5 y microbiota alterada.</a:t>
            </a:r>
          </a:p>
        </p:txBody>
      </p:sp>
    </p:spTree>
    <p:extLst>
      <p:ext uri="{BB962C8B-B14F-4D97-AF65-F5344CB8AC3E}">
        <p14:creationId xmlns:p14="http://schemas.microsoft.com/office/powerpoint/2010/main" val="15911493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40320AC1-F9D4-4D8D-BA4D-8B62752C8312}"/>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Rumen y equilibrio sistémico</a:t>
            </a:r>
          </a:p>
        </p:txBody>
      </p:sp>
      <p:sp>
        <p:nvSpPr>
          <p:cNvPr id="2" name="page-number">
            <a:extLst xmlns:a="http://schemas.openxmlformats.org/drawingml/2006/main">
              <a:ext uri="{FF2B5EF4-FFF2-40B4-BE49-F238E27FC236}">
                <a16:creationId xmlns:a16="http://schemas.microsoft.com/office/drawing/2014/main" id="{8A2D1F7E-1938-4542-A0F7-176AE7064620}"/>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07</a:t>
            </a:r>
          </a:p>
        </p:txBody>
      </p:sp>
      <p:sp>
        <p:nvSpPr>
          <p:cNvPr id="3" name="sources">
            <a:extLst xmlns:a="http://schemas.openxmlformats.org/drawingml/2006/main">
              <a:ext uri="{FF2B5EF4-FFF2-40B4-BE49-F238E27FC236}">
                <a16:creationId xmlns:a16="http://schemas.microsoft.com/office/drawing/2014/main" id="{2136E227-4D47-4C39-B726-C54B4FD73BD0}"/>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 [4] [5]</a:t>
            </a:r>
          </a:p>
        </p:txBody>
      </p:sp>
      <p:graphicFrame>
        <p:nvGraphicFramePr>
          <p:cNvPr id="4" name="">
            <a:extLst xmlns:a="http://schemas.openxmlformats.org/drawingml/2006/main">
              <a:ext uri="{FF2B5EF4-FFF2-40B4-BE49-F238E27FC236}">
                <a16:creationId xmlns:a16="http://schemas.microsoft.com/office/drawing/2014/main" id="{2B1B5A9B-0BFE-4C98-857A-BEFF13A9C429}"/>
              </a:ext>
            </a:extLst>
          </p:cNvPr>
          <p:cNvGraphicFramePr/>
          <p:nvPr/>
        </p:nvGraphicFramePr>
        <p:xfrm>
          <a:off xmlns:a="http://schemas.openxmlformats.org/drawingml/2006/main" x="609600" y="1600200"/>
          <a:ext xmlns:a="http://schemas.openxmlformats.org/drawingml/2006/main" cx="10972800" cy="3219450"/>
        </p:xfrm>
        <a:graphic xmlns:a="http://schemas.openxmlformats.org/drawingml/2006/main">
          <a:graphicData uri="http://schemas.openxmlformats.org/drawingml/2006/table">
            <a:tbl>
              <a:tblPr firstRow="1" bandRow="0"/>
              <a:tblGrid>
                <a:gridCol w="4762500"/>
                <a:gridCol w="6210300"/>
              </a:tblGrid>
              <a:tr h="628650">
                <a:tc>
                  <a:txBody>
                    <a:bodyPr wrap="square">
                      <a:noAutofit/>
                    </a:bodyPr>
                    <a:lstStyle/>
                    <a:p>
                      <a:pPr algn="l"/>
                      <a:r>
                        <a:rPr sz="2200" b="1">
                          <a:solidFill>
                            <a:srgbClr val="FFFFFF"/>
                          </a:solidFill>
                          <a:latin typeface="Times New Roman"/>
                          <a:ea typeface="Times New Roman"/>
                          <a:cs typeface="Times New Roman"/>
                        </a:rPr>
                        <a:t>Vía posible</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Repercusión fisiopatológica</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866775">
                <a:tc>
                  <a:txBody>
                    <a:bodyPr wrap="square">
                      <a:noAutofit/>
                    </a:bodyPr>
                    <a:lstStyle/>
                    <a:p>
                      <a:pPr algn="l"/>
                      <a:r>
                        <a:rPr sz="2300" b="0">
                          <a:solidFill>
                            <a:srgbClr val="181818"/>
                          </a:solidFill>
                          <a:latin typeface="Times New Roman"/>
                          <a:ea typeface="Times New Roman"/>
                          <a:cs typeface="Times New Roman"/>
                        </a:rPr>
                        <a:t>Mayor osmolaridad ruminal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300" b="0">
                          <a:solidFill>
                            <a:srgbClr val="181818"/>
                          </a:solidFill>
                          <a:latin typeface="Times New Roman"/>
                          <a:ea typeface="Times New Roman"/>
                          <a:cs typeface="Times New Roman"/>
                        </a:rPr>
                        <a:t>Desplazamiento de agua hacia el rumen.</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857250">
                <a:tc>
                  <a:txBody>
                    <a:bodyPr wrap="square">
                      <a:noAutofit/>
                    </a:bodyPr>
                    <a:lstStyle/>
                    <a:p>
                      <a:pPr algn="l"/>
                      <a:r>
                        <a:rPr sz="2300" b="0">
                          <a:solidFill>
                            <a:srgbClr val="181818"/>
                          </a:solidFill>
                          <a:latin typeface="Times New Roman"/>
                          <a:ea typeface="Times New Roman"/>
                          <a:cs typeface="Times New Roman"/>
                        </a:rPr>
                        <a:t>Absorción de ácidos</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300" b="0">
                          <a:solidFill>
                            <a:srgbClr val="181818"/>
                          </a:solidFill>
                          <a:latin typeface="Times New Roman"/>
                          <a:ea typeface="Times New Roman"/>
                          <a:cs typeface="Times New Roman"/>
                        </a:rPr>
                        <a:t>Carga ácida para el organismo.</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866775">
                <a:tc>
                  <a:txBody>
                    <a:bodyPr wrap="square">
                      <a:noAutofit/>
                    </a:bodyPr>
                    <a:lstStyle/>
                    <a:p>
                      <a:pPr algn="l"/>
                      <a:r>
                        <a:rPr sz="2300" b="0">
                          <a:solidFill>
                            <a:srgbClr val="181818"/>
                          </a:solidFill>
                          <a:latin typeface="Times New Roman"/>
                          <a:ea typeface="Times New Roman"/>
                          <a:cs typeface="Times New Roman"/>
                        </a:rPr>
                        <a:t>Hipovolemia y menor perfusión</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300" b="0">
                          <a:solidFill>
                            <a:srgbClr val="181818"/>
                          </a:solidFill>
                          <a:latin typeface="Times New Roman"/>
                          <a:ea typeface="Times New Roman"/>
                          <a:cs typeface="Times New Roman"/>
                        </a:rPr>
                        <a:t>Posible acumulación adicional de ácidos.</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bl>
          </a:graphicData>
        </a:graphic>
      </p:graphicFrame>
      <p:sp>
        <p:nvSpPr>
          <p:cNvPr id="5" name="text">
            <a:extLst xmlns:a="http://schemas.openxmlformats.org/drawingml/2006/main">
              <a:ext uri="{FF2B5EF4-FFF2-40B4-BE49-F238E27FC236}">
                <a16:creationId xmlns:a16="http://schemas.microsoft.com/office/drawing/2014/main" id="{C61F5B61-47EA-491B-9A1E-2E0934D77C44}"/>
              </a:ext>
            </a:extLst>
          </p:cNvPr>
          <p:cNvSpPr>
            <a:spLocks xmlns:a="http://schemas.openxmlformats.org/drawingml/2006/main" noGrp="1"/>
          </p:cNvSpPr>
          <p:nvPr/>
        </p:nvSpPr>
        <p:spPr>
          <a:xfrm xmlns:a="http://schemas.openxmlformats.org/drawingml/2006/main">
            <a:off x="609600" y="5219700"/>
            <a:ext cx="10972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00" b="1">
                <a:solidFill>
                  <a:srgbClr val="367653"/>
                </a:solidFill>
                <a:latin typeface="Times New Roman"/>
                <a:ea typeface="Times New Roman"/>
                <a:cs typeface="Times New Roman"/>
              </a:defRPr>
            </a:defPPr>
            <a:lvl1pPr algn="l">
              <a:defRPr sz="2700" b="1">
                <a:solidFill>
                  <a:srgbClr val="367653"/>
                </a:solidFill>
                <a:latin typeface="Times New Roman"/>
                <a:ea typeface="Times New Roman"/>
                <a:cs typeface="Times New Roman"/>
              </a:defRPr>
            </a:lvl1pPr>
            <a:lvl2pPr algn="l">
              <a:defRPr sz="2700" b="1">
                <a:solidFill>
                  <a:srgbClr val="367653"/>
                </a:solidFill>
                <a:latin typeface="Times New Roman"/>
                <a:ea typeface="Times New Roman"/>
                <a:cs typeface="Times New Roman"/>
              </a:defRPr>
            </a:lvl2pPr>
            <a:lvl3pPr algn="l">
              <a:defRPr sz="2700" b="1">
                <a:solidFill>
                  <a:srgbClr val="367653"/>
                </a:solidFill>
                <a:latin typeface="Times New Roman"/>
                <a:ea typeface="Times New Roman"/>
                <a:cs typeface="Times New Roman"/>
              </a:defRPr>
            </a:lvl3pPr>
            <a:lvl4pPr algn="l">
              <a:defRPr sz="2700" b="1">
                <a:solidFill>
                  <a:srgbClr val="367653"/>
                </a:solidFill>
                <a:latin typeface="Times New Roman"/>
                <a:ea typeface="Times New Roman"/>
                <a:cs typeface="Times New Roman"/>
              </a:defRPr>
            </a:lvl4pPr>
            <a:lvl5pPr algn="l">
              <a:defRPr sz="2700" b="1">
                <a:solidFill>
                  <a:srgbClr val="367653"/>
                </a:solidFill>
                <a:latin typeface="Times New Roman"/>
                <a:ea typeface="Times New Roman"/>
                <a:cs typeface="Times New Roman"/>
              </a:defRPr>
            </a:lvl5pPr>
            <a:lvl6pPr algn="l">
              <a:defRPr sz="2700" b="1">
                <a:solidFill>
                  <a:srgbClr val="367653"/>
                </a:solidFill>
                <a:latin typeface="Times New Roman"/>
                <a:ea typeface="Times New Roman"/>
                <a:cs typeface="Times New Roman"/>
              </a:defRPr>
            </a:lvl6pPr>
            <a:lvl7pPr algn="l">
              <a:defRPr sz="2700" b="1">
                <a:solidFill>
                  <a:srgbClr val="367653"/>
                </a:solidFill>
                <a:latin typeface="Times New Roman"/>
                <a:ea typeface="Times New Roman"/>
                <a:cs typeface="Times New Roman"/>
              </a:defRPr>
            </a:lvl7pPr>
            <a:lvl8pPr algn="l">
              <a:defRPr sz="2700" b="1">
                <a:solidFill>
                  <a:srgbClr val="367653"/>
                </a:solidFill>
                <a:latin typeface="Times New Roman"/>
                <a:ea typeface="Times New Roman"/>
                <a:cs typeface="Times New Roman"/>
              </a:defRPr>
            </a:lvl8pPr>
            <a:lvl9pPr algn="l">
              <a:defRPr sz="2700" b="1">
                <a:solidFill>
                  <a:srgbClr val="367653"/>
                </a:solidFill>
                <a:latin typeface="Times New Roman"/>
                <a:ea typeface="Times New Roman"/>
                <a:cs typeface="Times New Roman"/>
              </a:defRPr>
            </a:lvl9pPr>
          </a:lstStyle>
          <a:p xmlns:a="http://schemas.openxmlformats.org/drawingml/2006/main">
            <a:pPr algn="l">
              <a:defRPr sz="2700" b="1">
                <a:solidFill>
                  <a:srgbClr val="367653"/>
                </a:solidFill>
                <a:latin typeface="Times New Roman"/>
                <a:ea typeface="Times New Roman"/>
                <a:cs typeface="Times New Roman"/>
              </a:defRPr>
            </a:pPr>
            <a:r>
              <a:rPr sz="2700" b="1">
                <a:solidFill>
                  <a:srgbClr val="367653"/>
                </a:solidFill>
                <a:latin typeface="Times New Roman"/>
                <a:ea typeface="Times New Roman"/>
                <a:cs typeface="Times New Roman"/>
              </a:rPr>
              <a:t>El reporte no incluye gasometría sanguínea.</a:t>
            </a:r>
          </a:p>
        </p:txBody>
      </p:sp>
      <p:sp>
        <p:nvSpPr>
          <p:cNvPr id="6" name="text">
            <a:extLst xmlns:a="http://schemas.openxmlformats.org/drawingml/2006/main">
              <a:ext uri="{FF2B5EF4-FFF2-40B4-BE49-F238E27FC236}">
                <a16:creationId xmlns:a16="http://schemas.microsoft.com/office/drawing/2014/main" id="{3D78953C-3685-4304-8EDB-5636D9E4F4AF}"/>
              </a:ext>
            </a:extLst>
          </p:cNvPr>
          <p:cNvSpPr>
            <a:spLocks xmlns:a="http://schemas.openxmlformats.org/drawingml/2006/main" noGrp="1"/>
          </p:cNvSpPr>
          <p:nvPr/>
        </p:nvSpPr>
        <p:spPr>
          <a:xfrm xmlns:a="http://schemas.openxmlformats.org/drawingml/2006/main">
            <a:off x="609600" y="5810250"/>
            <a:ext cx="109728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No se dispone de pH sanguíneo, PCO₂ ni HCO₃⁻ de Mafe.</a:t>
            </a:r>
          </a:p>
        </p:txBody>
      </p:sp>
    </p:spTree>
    <p:extLst>
      <p:ext uri="{BB962C8B-B14F-4D97-AF65-F5344CB8AC3E}">
        <p14:creationId xmlns:p14="http://schemas.microsoft.com/office/powerpoint/2010/main" val="169991506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093CB9E7-EA89-477C-A507-3936B1510709}"/>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Diagnóstico y alcance de las pruebas</a:t>
            </a:r>
          </a:p>
        </p:txBody>
      </p:sp>
      <p:sp>
        <p:nvSpPr>
          <p:cNvPr id="2" name="page-number">
            <a:extLst xmlns:a="http://schemas.openxmlformats.org/drawingml/2006/main">
              <a:ext uri="{FF2B5EF4-FFF2-40B4-BE49-F238E27FC236}">
                <a16:creationId xmlns:a16="http://schemas.microsoft.com/office/drawing/2014/main" id="{10B4C11F-35A7-4F28-84AC-D9A99C5E2662}"/>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08</a:t>
            </a:r>
          </a:p>
        </p:txBody>
      </p:sp>
      <p:sp>
        <p:nvSpPr>
          <p:cNvPr id="3" name="sources">
            <a:extLst xmlns:a="http://schemas.openxmlformats.org/drawingml/2006/main">
              <a:ext uri="{FF2B5EF4-FFF2-40B4-BE49-F238E27FC236}">
                <a16:creationId xmlns:a16="http://schemas.microsoft.com/office/drawing/2014/main" id="{68CDEE43-9337-43D5-8001-D77EEF6C26B2}"/>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 [4] [5]</a:t>
            </a:r>
          </a:p>
        </p:txBody>
      </p:sp>
      <p:sp>
        <p:nvSpPr>
          <p:cNvPr id="4" name="text">
            <a:extLst xmlns:a="http://schemas.openxmlformats.org/drawingml/2006/main">
              <a:ext uri="{FF2B5EF4-FFF2-40B4-BE49-F238E27FC236}">
                <a16:creationId xmlns:a16="http://schemas.microsoft.com/office/drawing/2014/main" id="{2C9DB706-0345-48BB-8C72-702E535ECCAD}"/>
              </a:ext>
            </a:extLst>
          </p:cNvPr>
          <p:cNvSpPr>
            <a:spLocks xmlns:a="http://schemas.openxmlformats.org/drawingml/2006/main" noGrp="1"/>
          </p:cNvSpPr>
          <p:nvPr/>
        </p:nvSpPr>
        <p:spPr>
          <a:xfrm xmlns:a="http://schemas.openxmlformats.org/drawingml/2006/main">
            <a:off x="609600" y="1447800"/>
            <a:ext cx="10972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00" b="1">
                <a:solidFill>
                  <a:srgbClr val="367653"/>
                </a:solidFill>
                <a:latin typeface="Times New Roman"/>
                <a:ea typeface="Times New Roman"/>
                <a:cs typeface="Times New Roman"/>
              </a:defRPr>
            </a:defPPr>
            <a:lvl1pPr algn="l">
              <a:defRPr sz="2500" b="1">
                <a:solidFill>
                  <a:srgbClr val="367653"/>
                </a:solidFill>
                <a:latin typeface="Times New Roman"/>
                <a:ea typeface="Times New Roman"/>
                <a:cs typeface="Times New Roman"/>
              </a:defRPr>
            </a:lvl1pPr>
            <a:lvl2pPr algn="l">
              <a:defRPr sz="2500" b="1">
                <a:solidFill>
                  <a:srgbClr val="367653"/>
                </a:solidFill>
                <a:latin typeface="Times New Roman"/>
                <a:ea typeface="Times New Roman"/>
                <a:cs typeface="Times New Roman"/>
              </a:defRPr>
            </a:lvl2pPr>
            <a:lvl3pPr algn="l">
              <a:defRPr sz="2500" b="1">
                <a:solidFill>
                  <a:srgbClr val="367653"/>
                </a:solidFill>
                <a:latin typeface="Times New Roman"/>
                <a:ea typeface="Times New Roman"/>
                <a:cs typeface="Times New Roman"/>
              </a:defRPr>
            </a:lvl3pPr>
            <a:lvl4pPr algn="l">
              <a:defRPr sz="2500" b="1">
                <a:solidFill>
                  <a:srgbClr val="367653"/>
                </a:solidFill>
                <a:latin typeface="Times New Roman"/>
                <a:ea typeface="Times New Roman"/>
                <a:cs typeface="Times New Roman"/>
              </a:defRPr>
            </a:lvl4pPr>
            <a:lvl5pPr algn="l">
              <a:defRPr sz="2500" b="1">
                <a:solidFill>
                  <a:srgbClr val="367653"/>
                </a:solidFill>
                <a:latin typeface="Times New Roman"/>
                <a:ea typeface="Times New Roman"/>
                <a:cs typeface="Times New Roman"/>
              </a:defRPr>
            </a:lvl5pPr>
            <a:lvl6pPr algn="l">
              <a:defRPr sz="2500" b="1">
                <a:solidFill>
                  <a:srgbClr val="367653"/>
                </a:solidFill>
                <a:latin typeface="Times New Roman"/>
                <a:ea typeface="Times New Roman"/>
                <a:cs typeface="Times New Roman"/>
              </a:defRPr>
            </a:lvl6pPr>
            <a:lvl7pPr algn="l">
              <a:defRPr sz="2500" b="1">
                <a:solidFill>
                  <a:srgbClr val="367653"/>
                </a:solidFill>
                <a:latin typeface="Times New Roman"/>
                <a:ea typeface="Times New Roman"/>
                <a:cs typeface="Times New Roman"/>
              </a:defRPr>
            </a:lvl7pPr>
            <a:lvl8pPr algn="l">
              <a:defRPr sz="2500" b="1">
                <a:solidFill>
                  <a:srgbClr val="367653"/>
                </a:solidFill>
                <a:latin typeface="Times New Roman"/>
                <a:ea typeface="Times New Roman"/>
                <a:cs typeface="Times New Roman"/>
              </a:defRPr>
            </a:lvl8pPr>
            <a:lvl9pPr algn="l">
              <a:defRPr sz="2500" b="1">
                <a:solidFill>
                  <a:srgbClr val="367653"/>
                </a:solidFill>
                <a:latin typeface="Times New Roman"/>
                <a:ea typeface="Times New Roman"/>
                <a:cs typeface="Times New Roman"/>
              </a:defRPr>
            </a:lvl9pPr>
          </a:lstStyle>
          <a:p xmlns:a="http://schemas.openxmlformats.org/drawingml/2006/main">
            <a:pPr algn="l">
              <a:defRPr sz="2500" b="1">
                <a:solidFill>
                  <a:srgbClr val="367653"/>
                </a:solidFill>
                <a:latin typeface="Times New Roman"/>
                <a:ea typeface="Times New Roman"/>
                <a:cs typeface="Times New Roman"/>
              </a:defRPr>
            </a:pPr>
            <a:r>
              <a:rPr sz="2500" b="1">
                <a:solidFill>
                  <a:srgbClr val="367653"/>
                </a:solidFill>
                <a:latin typeface="Times New Roman"/>
                <a:ea typeface="Times New Roman"/>
                <a:cs typeface="Times New Roman"/>
              </a:rPr>
              <a:t>Diagnóstico del autor: acidosis ruminal aguda.</a:t>
            </a:r>
          </a:p>
        </p:txBody>
      </p:sp>
      <p:graphicFrame>
        <p:nvGraphicFramePr>
          <p:cNvPr id="5" name="">
            <a:extLst xmlns:a="http://schemas.openxmlformats.org/drawingml/2006/main">
              <a:ext uri="{FF2B5EF4-FFF2-40B4-BE49-F238E27FC236}">
                <a16:creationId xmlns:a16="http://schemas.microsoft.com/office/drawing/2014/main" id="{FE24B507-9FE6-4BC5-81D6-39C59C2250D8}"/>
              </a:ext>
            </a:extLst>
          </p:cNvPr>
          <p:cNvGraphicFramePr/>
          <p:nvPr/>
        </p:nvGraphicFramePr>
        <p:xfrm>
          <a:off xmlns:a="http://schemas.openxmlformats.org/drawingml/2006/main" x="609600" y="2209800"/>
          <a:ext xmlns:a="http://schemas.openxmlformats.org/drawingml/2006/main" cx="10972800" cy="2924175"/>
        </p:xfrm>
        <a:graphic xmlns:a="http://schemas.openxmlformats.org/drawingml/2006/main">
          <a:graphicData uri="http://schemas.openxmlformats.org/drawingml/2006/table">
            <a:tbl>
              <a:tblPr firstRow="1" bandRow="0"/>
              <a:tblGrid>
                <a:gridCol w="5381625"/>
                <a:gridCol w="5591175"/>
              </a:tblGrid>
              <a:tr h="609600">
                <a:tc>
                  <a:txBody>
                    <a:bodyPr wrap="square">
                      <a:noAutofit/>
                    </a:bodyPr>
                    <a:lstStyle/>
                    <a:p>
                      <a:pPr algn="l"/>
                      <a:r>
                        <a:rPr sz="2200" b="1">
                          <a:solidFill>
                            <a:srgbClr val="FFFFFF"/>
                          </a:solidFill>
                          <a:latin typeface="Times New Roman"/>
                          <a:ea typeface="Times New Roman"/>
                          <a:cs typeface="Times New Roman"/>
                        </a:rPr>
                        <a:t>Evidencia disponible</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Alcance</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752475">
                <a:tc>
                  <a:txBody>
                    <a:bodyPr wrap="square">
                      <a:noAutofit/>
                    </a:bodyPr>
                    <a:lstStyle/>
                    <a:p>
                      <a:pPr algn="l"/>
                      <a:r>
                        <a:rPr sz="2200" b="0">
                          <a:solidFill>
                            <a:srgbClr val="181818"/>
                          </a:solidFill>
                          <a:latin typeface="Times New Roman"/>
                          <a:ea typeface="Times New Roman"/>
                          <a:cs typeface="Times New Roman"/>
                        </a:rPr>
                        <a:t>Historia, signos y líquido ruminal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Sustentan un trastorno fermentativo.</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695325">
                <a:tc>
                  <a:txBody>
                    <a:bodyPr wrap="square">
                      <a:noAutofit/>
                    </a:bodyPr>
                    <a:lstStyle/>
                    <a:p>
                      <a:pPr algn="l"/>
                      <a:r>
                        <a:rPr sz="2200" b="0">
                          <a:solidFill>
                            <a:srgbClr val="181818"/>
                          </a:solidFill>
                          <a:latin typeface="Times New Roman"/>
                          <a:ea typeface="Times New Roman"/>
                          <a:cs typeface="Times New Roman"/>
                        </a:rPr>
                        <a:t>pH ruminal puntual: 5,5</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200" b="0">
                          <a:solidFill>
                            <a:srgbClr val="181818"/>
                          </a:solidFill>
                          <a:latin typeface="Times New Roman"/>
                          <a:ea typeface="Times New Roman"/>
                          <a:cs typeface="Times New Roman"/>
                        </a:rPr>
                        <a:t>Describe la muestra obtenida.</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866775">
                <a:tc>
                  <a:txBody>
                    <a:bodyPr wrap="square">
                      <a:noAutofit/>
                    </a:bodyPr>
                    <a:lstStyle/>
                    <a:p>
                      <a:pPr algn="l"/>
                      <a:r>
                        <a:rPr sz="2200" b="0">
                          <a:solidFill>
                            <a:srgbClr val="181818"/>
                          </a:solidFill>
                          <a:latin typeface="Times New Roman"/>
                          <a:ea typeface="Times New Roman"/>
                          <a:cs typeface="Times New Roman"/>
                        </a:rPr>
                        <a:t>Gasometría y lactato no reportados</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No permiten confirmar acidemia ni acidosis láctica sistémica.</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bl>
          </a:graphicData>
        </a:graphic>
      </p:graphicFrame>
      <p:sp>
        <p:nvSpPr>
          <p:cNvPr id="6" name="text">
            <a:extLst xmlns:a="http://schemas.openxmlformats.org/drawingml/2006/main">
              <a:ext uri="{FF2B5EF4-FFF2-40B4-BE49-F238E27FC236}">
                <a16:creationId xmlns:a16="http://schemas.microsoft.com/office/drawing/2014/main" id="{B78EE0CC-E9B4-4392-8DE7-B5E80AFF9D2A}"/>
              </a:ext>
            </a:extLst>
          </p:cNvPr>
          <p:cNvSpPr>
            <a:spLocks xmlns:a="http://schemas.openxmlformats.org/drawingml/2006/main" noGrp="1"/>
          </p:cNvSpPr>
          <p:nvPr/>
        </p:nvSpPr>
        <p:spPr>
          <a:xfrm xmlns:a="http://schemas.openxmlformats.org/drawingml/2006/main">
            <a:off x="609600" y="554355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Diferenciales del reporte: indigestión simple e indigestión vagal.</a:t>
            </a:r>
          </a:p>
        </p:txBody>
      </p:sp>
    </p:spTree>
    <p:extLst>
      <p:ext uri="{BB962C8B-B14F-4D97-AF65-F5344CB8AC3E}">
        <p14:creationId xmlns:p14="http://schemas.microsoft.com/office/powerpoint/2010/main" val="176696592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0F9FED3-6AF4-46DB-A9EC-212AC2596DDA}"/>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Manejo relatado y evolución</a:t>
            </a:r>
          </a:p>
        </p:txBody>
      </p:sp>
      <p:sp>
        <p:nvSpPr>
          <p:cNvPr id="2" name="page-number">
            <a:extLst xmlns:a="http://schemas.openxmlformats.org/drawingml/2006/main">
              <a:ext uri="{FF2B5EF4-FFF2-40B4-BE49-F238E27FC236}">
                <a16:creationId xmlns:a16="http://schemas.microsoft.com/office/drawing/2014/main" id="{69552859-B9A8-45F7-BD3C-58F37B1EA9EE}"/>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09</a:t>
            </a:r>
          </a:p>
        </p:txBody>
      </p:sp>
      <p:sp>
        <p:nvSpPr>
          <p:cNvPr id="3" name="sources">
            <a:extLst xmlns:a="http://schemas.openxmlformats.org/drawingml/2006/main">
              <a:ext uri="{FF2B5EF4-FFF2-40B4-BE49-F238E27FC236}">
                <a16:creationId xmlns:a16="http://schemas.microsoft.com/office/drawing/2014/main" id="{9C721F21-5944-4545-B39A-33F9D38AE300}"/>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a:t>
            </a:r>
          </a:p>
        </p:txBody>
      </p:sp>
      <p:sp>
        <p:nvSpPr>
          <p:cNvPr id="4" name="text">
            <a:extLst xmlns:a="http://schemas.openxmlformats.org/drawingml/2006/main">
              <a:ext uri="{FF2B5EF4-FFF2-40B4-BE49-F238E27FC236}">
                <a16:creationId xmlns:a16="http://schemas.microsoft.com/office/drawing/2014/main" id="{5DF59E70-F832-416F-83E5-C40E4F8EC83D}"/>
              </a:ext>
            </a:extLst>
          </p:cNvPr>
          <p:cNvSpPr>
            <a:spLocks xmlns:a="http://schemas.openxmlformats.org/drawingml/2006/main" noGrp="1"/>
          </p:cNvSpPr>
          <p:nvPr/>
        </p:nvSpPr>
        <p:spPr>
          <a:xfrm xmlns:a="http://schemas.openxmlformats.org/drawingml/2006/main">
            <a:off x="609600" y="1504950"/>
            <a:ext cx="42100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367653"/>
                </a:solidFill>
                <a:latin typeface="Times New Roman"/>
                <a:ea typeface="Times New Roman"/>
                <a:cs typeface="Times New Roman"/>
              </a:defRPr>
            </a:defPPr>
            <a:lvl1pPr algn="l">
              <a:defRPr sz="2400" b="1">
                <a:solidFill>
                  <a:srgbClr val="367653"/>
                </a:solidFill>
                <a:latin typeface="Times New Roman"/>
                <a:ea typeface="Times New Roman"/>
                <a:cs typeface="Times New Roman"/>
              </a:defRPr>
            </a:lvl1pPr>
            <a:lvl2pPr algn="l">
              <a:defRPr sz="2400" b="1">
                <a:solidFill>
                  <a:srgbClr val="367653"/>
                </a:solidFill>
                <a:latin typeface="Times New Roman"/>
                <a:ea typeface="Times New Roman"/>
                <a:cs typeface="Times New Roman"/>
              </a:defRPr>
            </a:lvl2pPr>
            <a:lvl3pPr algn="l">
              <a:defRPr sz="2400" b="1">
                <a:solidFill>
                  <a:srgbClr val="367653"/>
                </a:solidFill>
                <a:latin typeface="Times New Roman"/>
                <a:ea typeface="Times New Roman"/>
                <a:cs typeface="Times New Roman"/>
              </a:defRPr>
            </a:lvl3pPr>
            <a:lvl4pPr algn="l">
              <a:defRPr sz="2400" b="1">
                <a:solidFill>
                  <a:srgbClr val="367653"/>
                </a:solidFill>
                <a:latin typeface="Times New Roman"/>
                <a:ea typeface="Times New Roman"/>
                <a:cs typeface="Times New Roman"/>
              </a:defRPr>
            </a:lvl4pPr>
            <a:lvl5pPr algn="l">
              <a:defRPr sz="2400" b="1">
                <a:solidFill>
                  <a:srgbClr val="367653"/>
                </a:solidFill>
                <a:latin typeface="Times New Roman"/>
                <a:ea typeface="Times New Roman"/>
                <a:cs typeface="Times New Roman"/>
              </a:defRPr>
            </a:lvl5pPr>
            <a:lvl6pPr algn="l">
              <a:defRPr sz="2400" b="1">
                <a:solidFill>
                  <a:srgbClr val="367653"/>
                </a:solidFill>
                <a:latin typeface="Times New Roman"/>
                <a:ea typeface="Times New Roman"/>
                <a:cs typeface="Times New Roman"/>
              </a:defRPr>
            </a:lvl6pPr>
            <a:lvl7pPr algn="l">
              <a:defRPr sz="2400" b="1">
                <a:solidFill>
                  <a:srgbClr val="367653"/>
                </a:solidFill>
                <a:latin typeface="Times New Roman"/>
                <a:ea typeface="Times New Roman"/>
                <a:cs typeface="Times New Roman"/>
              </a:defRPr>
            </a:lvl7pPr>
            <a:lvl8pPr algn="l">
              <a:defRPr sz="2400" b="1">
                <a:solidFill>
                  <a:srgbClr val="367653"/>
                </a:solidFill>
                <a:latin typeface="Times New Roman"/>
                <a:ea typeface="Times New Roman"/>
                <a:cs typeface="Times New Roman"/>
              </a:defRPr>
            </a:lvl8pPr>
            <a:lvl9pPr algn="l">
              <a:defRPr sz="2400" b="1">
                <a:solidFill>
                  <a:srgbClr val="367653"/>
                </a:solidFill>
                <a:latin typeface="Times New Roman"/>
                <a:ea typeface="Times New Roman"/>
                <a:cs typeface="Times New Roman"/>
              </a:defRPr>
            </a:lvl9pPr>
          </a:lstStyle>
          <a:p xmlns:a="http://schemas.openxmlformats.org/drawingml/2006/main">
            <a:pPr algn="l">
              <a:defRPr sz="2400" b="1">
                <a:solidFill>
                  <a:srgbClr val="367653"/>
                </a:solidFill>
                <a:latin typeface="Times New Roman"/>
                <a:ea typeface="Times New Roman"/>
                <a:cs typeface="Times New Roman"/>
              </a:defRPr>
            </a:pPr>
            <a:r>
              <a:rPr sz="2400" b="1">
                <a:solidFill>
                  <a:srgbClr val="367653"/>
                </a:solidFill>
                <a:latin typeface="Times New Roman"/>
                <a:ea typeface="Times New Roman"/>
                <a:cs typeface="Times New Roman"/>
              </a:rPr>
              <a:t>Intervenciones documentadas</a:t>
            </a:r>
          </a:p>
        </p:txBody>
      </p:sp>
      <p:sp>
        <p:nvSpPr>
          <p:cNvPr id="5" name="text">
            <a:extLst xmlns:a="http://schemas.openxmlformats.org/drawingml/2006/main">
              <a:ext uri="{FF2B5EF4-FFF2-40B4-BE49-F238E27FC236}">
                <a16:creationId xmlns:a16="http://schemas.microsoft.com/office/drawing/2014/main" id="{C2585487-47FF-4852-9DF3-9BE0F85B8368}"/>
              </a:ext>
            </a:extLst>
          </p:cNvPr>
          <p:cNvSpPr>
            <a:spLocks xmlns:a="http://schemas.openxmlformats.org/drawingml/2006/main" noGrp="1"/>
          </p:cNvSpPr>
          <p:nvPr/>
        </p:nvSpPr>
        <p:spPr>
          <a:xfrm xmlns:a="http://schemas.openxmlformats.org/drawingml/2006/main">
            <a:off x="609600" y="2371725"/>
            <a:ext cx="42100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Retirada de concentrado y ajuste de la dieta.</a:t>
            </a:r>
          </a:p>
        </p:txBody>
      </p:sp>
      <p:sp>
        <p:nvSpPr>
          <p:cNvPr id="6" name="text">
            <a:extLst xmlns:a="http://schemas.openxmlformats.org/drawingml/2006/main">
              <a:ext uri="{FF2B5EF4-FFF2-40B4-BE49-F238E27FC236}">
                <a16:creationId xmlns:a16="http://schemas.microsoft.com/office/drawing/2014/main" id="{2A201E7A-98E7-4441-8DC0-EE9429EFF1A3}"/>
              </a:ext>
            </a:extLst>
          </p:cNvPr>
          <p:cNvSpPr>
            <a:spLocks xmlns:a="http://schemas.openxmlformats.org/drawingml/2006/main" noGrp="1"/>
          </p:cNvSpPr>
          <p:nvPr/>
        </p:nvSpPr>
        <p:spPr>
          <a:xfrm xmlns:a="http://schemas.openxmlformats.org/drawingml/2006/main">
            <a:off x="609600" y="3419475"/>
            <a:ext cx="42100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Bicarbonato intrarruminal y medicamentos de apoyo.</a:t>
            </a:r>
          </a:p>
        </p:txBody>
      </p:sp>
      <p:sp>
        <p:nvSpPr>
          <p:cNvPr id="7" name="text">
            <a:extLst xmlns:a="http://schemas.openxmlformats.org/drawingml/2006/main">
              <a:ext uri="{FF2B5EF4-FFF2-40B4-BE49-F238E27FC236}">
                <a16:creationId xmlns:a16="http://schemas.microsoft.com/office/drawing/2014/main" id="{CB6E85BF-18C8-4153-9E18-A87AE06A120D}"/>
              </a:ext>
            </a:extLst>
          </p:cNvPr>
          <p:cNvSpPr>
            <a:spLocks xmlns:a="http://schemas.openxmlformats.org/drawingml/2006/main" noGrp="1"/>
          </p:cNvSpPr>
          <p:nvPr/>
        </p:nvSpPr>
        <p:spPr>
          <a:xfrm xmlns:a="http://schemas.openxmlformats.org/drawingml/2006/main">
            <a:off x="609600" y="4467225"/>
            <a:ext cx="421005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Transfaunación.</a:t>
            </a:r>
          </a:p>
        </p:txBody>
      </p:sp>
      <p:graphicFrame>
        <p:nvGraphicFramePr>
          <p:cNvPr id="8" name="">
            <a:extLst xmlns:a="http://schemas.openxmlformats.org/drawingml/2006/main">
              <a:ext uri="{FF2B5EF4-FFF2-40B4-BE49-F238E27FC236}">
                <a16:creationId xmlns:a16="http://schemas.microsoft.com/office/drawing/2014/main" id="{E88C5555-171C-4ACD-94CD-D8B9D191CF69}"/>
              </a:ext>
            </a:extLst>
          </p:cNvPr>
          <p:cNvGraphicFramePr/>
          <p:nvPr/>
        </p:nvGraphicFramePr>
        <p:xfrm>
          <a:off xmlns:a="http://schemas.openxmlformats.org/drawingml/2006/main" x="5238750" y="1571625"/>
          <a:ext xmlns:a="http://schemas.openxmlformats.org/drawingml/2006/main" cx="6343650" cy="3467100"/>
        </p:xfrm>
        <a:graphic xmlns:a="http://schemas.openxmlformats.org/drawingml/2006/main">
          <a:graphicData uri="http://schemas.openxmlformats.org/drawingml/2006/table">
            <a:tbl>
              <a:tblPr firstRow="1" bandRow="0"/>
              <a:tblGrid>
                <a:gridCol w="2781300"/>
                <a:gridCol w="1781175"/>
                <a:gridCol w="1781175"/>
              </a:tblGrid>
              <a:tr h="685800">
                <a:tc>
                  <a:txBody>
                    <a:bodyPr wrap="square">
                      <a:noAutofit/>
                    </a:bodyPr>
                    <a:lstStyle/>
                    <a:p>
                      <a:pPr algn="l"/>
                      <a:r>
                        <a:rPr sz="2100" b="1">
                          <a:solidFill>
                            <a:srgbClr val="FFFFFF"/>
                          </a:solidFill>
                          <a:latin typeface="Times New Roman"/>
                          <a:ea typeface="Times New Roman"/>
                          <a:cs typeface="Times New Roman"/>
                        </a:rPr>
                        <a:t>Variable</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100" b="1">
                          <a:solidFill>
                            <a:srgbClr val="FFFFFF"/>
                          </a:solidFill>
                          <a:latin typeface="Times New Roman"/>
                          <a:ea typeface="Times New Roman"/>
                          <a:cs typeface="Times New Roman"/>
                        </a:rPr>
                        <a:t>13/09</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100" b="1">
                          <a:solidFill>
                            <a:srgbClr val="FFFFFF"/>
                          </a:solidFill>
                          <a:latin typeface="Times New Roman"/>
                          <a:ea typeface="Times New Roman"/>
                          <a:cs typeface="Times New Roman"/>
                        </a:rPr>
                        <a:t>23/09</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666750">
                <a:tc>
                  <a:txBody>
                    <a:bodyPr wrap="square">
                      <a:noAutofit/>
                    </a:bodyPr>
                    <a:lstStyle/>
                    <a:p>
                      <a:pPr algn="l"/>
                      <a:r>
                        <a:rPr sz="2000" b="0">
                          <a:solidFill>
                            <a:srgbClr val="181818"/>
                          </a:solidFill>
                          <a:latin typeface="Times New Roman"/>
                          <a:ea typeface="Times New Roman"/>
                          <a:cs typeface="Times New Roman"/>
                        </a:rPr>
                        <a:t>pH ruminal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5,5</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7,0</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81050">
                <a:tc>
                  <a:txBody>
                    <a:bodyPr wrap="square">
                      <a:noAutofit/>
                    </a:bodyPr>
                    <a:lstStyle/>
                    <a:p>
                      <a:pPr algn="l"/>
                      <a:r>
                        <a:rPr sz="2000" b="0">
                          <a:solidFill>
                            <a:srgbClr val="181818"/>
                          </a:solidFill>
                          <a:latin typeface="Times New Roman"/>
                          <a:ea typeface="Times New Roman"/>
                          <a:cs typeface="Times New Roman"/>
                        </a:rPr>
                        <a:t>Protozoos/mL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73.000</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90.000</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666750">
                <a:tc>
                  <a:txBody>
                    <a:bodyPr wrap="square">
                      <a:noAutofit/>
                    </a:bodyPr>
                    <a:lstStyle/>
                    <a:p>
                      <a:pPr algn="l"/>
                      <a:r>
                        <a:rPr sz="2000" b="0">
                          <a:solidFill>
                            <a:srgbClr val="181818"/>
                          </a:solidFill>
                          <a:latin typeface="Times New Roman"/>
                          <a:ea typeface="Times New Roman"/>
                          <a:cs typeface="Times New Roman"/>
                        </a:rPr>
                        <a:t>Creatinina (mg/dL)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1,4</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000" b="0">
                          <a:solidFill>
                            <a:srgbClr val="181818"/>
                          </a:solidFill>
                          <a:latin typeface="Times New Roman"/>
                          <a:ea typeface="Times New Roman"/>
                          <a:cs typeface="Times New Roman"/>
                        </a:rPr>
                        <a:t>0,8</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666750">
                <a:tc>
                  <a:txBody>
                    <a:bodyPr wrap="square">
                      <a:noAutofit/>
                    </a:bodyPr>
                    <a:lstStyle/>
                    <a:p>
                      <a:pPr algn="l"/>
                      <a:r>
                        <a:rPr sz="2000" b="0">
                          <a:solidFill>
                            <a:srgbClr val="181818"/>
                          </a:solidFill>
                          <a:latin typeface="Times New Roman"/>
                          <a:ea typeface="Times New Roman"/>
                          <a:cs typeface="Times New Roman"/>
                        </a:rPr>
                        <a:t>GGT (U/L)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73,4</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000" b="0">
                          <a:solidFill>
                            <a:srgbClr val="181818"/>
                          </a:solidFill>
                          <a:latin typeface="Times New Roman"/>
                          <a:ea typeface="Times New Roman"/>
                          <a:cs typeface="Times New Roman"/>
                        </a:rPr>
                        <a:t>17,3</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bl>
          </a:graphicData>
        </a:graphic>
      </p:graphicFrame>
      <p:sp>
        <p:nvSpPr>
          <p:cNvPr id="9" name="text">
            <a:extLst xmlns:a="http://schemas.openxmlformats.org/drawingml/2006/main">
              <a:ext uri="{FF2B5EF4-FFF2-40B4-BE49-F238E27FC236}">
                <a16:creationId xmlns:a16="http://schemas.microsoft.com/office/drawing/2014/main" id="{2452D080-9466-4736-B654-FE620D942907}"/>
              </a:ext>
            </a:extLst>
          </p:cNvPr>
          <p:cNvSpPr>
            <a:spLocks xmlns:a="http://schemas.openxmlformats.org/drawingml/2006/main" noGrp="1"/>
          </p:cNvSpPr>
          <p:nvPr/>
        </p:nvSpPr>
        <p:spPr>
          <a:xfrm xmlns:a="http://schemas.openxmlformats.org/drawingml/2006/main">
            <a:off x="5238750" y="5219700"/>
            <a:ext cx="63436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00" b="0">
                <a:solidFill>
                  <a:srgbClr val="515151"/>
                </a:solidFill>
                <a:latin typeface="Times New Roman"/>
                <a:ea typeface="Times New Roman"/>
                <a:cs typeface="Times New Roman"/>
              </a:defRPr>
            </a:defPPr>
            <a:lvl1pPr algn="l">
              <a:defRPr sz="1700" b="0">
                <a:solidFill>
                  <a:srgbClr val="515151"/>
                </a:solidFill>
                <a:latin typeface="Times New Roman"/>
                <a:ea typeface="Times New Roman"/>
                <a:cs typeface="Times New Roman"/>
              </a:defRPr>
            </a:lvl1pPr>
            <a:lvl2pPr algn="l">
              <a:defRPr sz="1700" b="0">
                <a:solidFill>
                  <a:srgbClr val="515151"/>
                </a:solidFill>
                <a:latin typeface="Times New Roman"/>
                <a:ea typeface="Times New Roman"/>
                <a:cs typeface="Times New Roman"/>
              </a:defRPr>
            </a:lvl2pPr>
            <a:lvl3pPr algn="l">
              <a:defRPr sz="1700" b="0">
                <a:solidFill>
                  <a:srgbClr val="515151"/>
                </a:solidFill>
                <a:latin typeface="Times New Roman"/>
                <a:ea typeface="Times New Roman"/>
                <a:cs typeface="Times New Roman"/>
              </a:defRPr>
            </a:lvl3pPr>
            <a:lvl4pPr algn="l">
              <a:defRPr sz="1700" b="0">
                <a:solidFill>
                  <a:srgbClr val="515151"/>
                </a:solidFill>
                <a:latin typeface="Times New Roman"/>
                <a:ea typeface="Times New Roman"/>
                <a:cs typeface="Times New Roman"/>
              </a:defRPr>
            </a:lvl4pPr>
            <a:lvl5pPr algn="l">
              <a:defRPr sz="1700" b="0">
                <a:solidFill>
                  <a:srgbClr val="515151"/>
                </a:solidFill>
                <a:latin typeface="Times New Roman"/>
                <a:ea typeface="Times New Roman"/>
                <a:cs typeface="Times New Roman"/>
              </a:defRPr>
            </a:lvl5pPr>
            <a:lvl6pPr algn="l">
              <a:defRPr sz="1700" b="0">
                <a:solidFill>
                  <a:srgbClr val="515151"/>
                </a:solidFill>
                <a:latin typeface="Times New Roman"/>
                <a:ea typeface="Times New Roman"/>
                <a:cs typeface="Times New Roman"/>
              </a:defRPr>
            </a:lvl6pPr>
            <a:lvl7pPr algn="l">
              <a:defRPr sz="1700" b="0">
                <a:solidFill>
                  <a:srgbClr val="515151"/>
                </a:solidFill>
                <a:latin typeface="Times New Roman"/>
                <a:ea typeface="Times New Roman"/>
                <a:cs typeface="Times New Roman"/>
              </a:defRPr>
            </a:lvl7pPr>
            <a:lvl8pPr algn="l">
              <a:defRPr sz="1700" b="0">
                <a:solidFill>
                  <a:srgbClr val="515151"/>
                </a:solidFill>
                <a:latin typeface="Times New Roman"/>
                <a:ea typeface="Times New Roman"/>
                <a:cs typeface="Times New Roman"/>
              </a:defRPr>
            </a:lvl8pPr>
            <a:lvl9pPr algn="l">
              <a:defRPr sz="1700" b="0">
                <a:solidFill>
                  <a:srgbClr val="515151"/>
                </a:solidFill>
                <a:latin typeface="Times New Roman"/>
                <a:ea typeface="Times New Roman"/>
                <a:cs typeface="Times New Roman"/>
              </a:defRPr>
            </a:lvl9pPr>
          </a:lstStyle>
          <a:p xmlns:a="http://schemas.openxmlformats.org/drawingml/2006/main">
            <a:pPr algn="l">
              <a:defRPr sz="1700" b="0">
                <a:solidFill>
                  <a:srgbClr val="515151"/>
                </a:solidFill>
                <a:latin typeface="Times New Roman"/>
                <a:ea typeface="Times New Roman"/>
                <a:cs typeface="Times New Roman"/>
              </a:defRPr>
            </a:pPr>
            <a:r>
              <a:rPr sz="1700" b="0">
                <a:solidFill>
                  <a:srgbClr val="515151"/>
                </a:solidFill>
                <a:latin typeface="Times New Roman"/>
                <a:ea typeface="Times New Roman"/>
                <a:cs typeface="Times New Roman"/>
              </a:rPr>
              <a:t>Protozoos aún inferiores al intervalo del reporte: 200.000–2.000.000/mL.</a:t>
            </a:r>
          </a:p>
        </p:txBody>
      </p:sp>
      <p:sp>
        <p:nvSpPr>
          <p:cNvPr id="10" name="text">
            <a:extLst xmlns:a="http://schemas.openxmlformats.org/drawingml/2006/main">
              <a:ext uri="{FF2B5EF4-FFF2-40B4-BE49-F238E27FC236}">
                <a16:creationId xmlns:a16="http://schemas.microsoft.com/office/drawing/2014/main" id="{97157B02-B588-4311-A2E1-65453D9E757F}"/>
              </a:ext>
            </a:extLst>
          </p:cNvPr>
          <p:cNvSpPr>
            <a:spLocks xmlns:a="http://schemas.openxmlformats.org/drawingml/2006/main" noGrp="1"/>
          </p:cNvSpPr>
          <p:nvPr/>
        </p:nvSpPr>
        <p:spPr>
          <a:xfrm xmlns:a="http://schemas.openxmlformats.org/drawingml/2006/main">
            <a:off x="5238750" y="5819775"/>
            <a:ext cx="63436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1">
                <a:solidFill>
                  <a:srgbClr val="367653"/>
                </a:solidFill>
                <a:latin typeface="Times New Roman"/>
                <a:ea typeface="Times New Roman"/>
                <a:cs typeface="Times New Roman"/>
              </a:defRPr>
            </a:defPPr>
            <a:lvl1pPr algn="l">
              <a:defRPr sz="2200" b="1">
                <a:solidFill>
                  <a:srgbClr val="367653"/>
                </a:solidFill>
                <a:latin typeface="Times New Roman"/>
                <a:ea typeface="Times New Roman"/>
                <a:cs typeface="Times New Roman"/>
              </a:defRPr>
            </a:lvl1pPr>
            <a:lvl2pPr algn="l">
              <a:defRPr sz="2200" b="1">
                <a:solidFill>
                  <a:srgbClr val="367653"/>
                </a:solidFill>
                <a:latin typeface="Times New Roman"/>
                <a:ea typeface="Times New Roman"/>
                <a:cs typeface="Times New Roman"/>
              </a:defRPr>
            </a:lvl2pPr>
            <a:lvl3pPr algn="l">
              <a:defRPr sz="2200" b="1">
                <a:solidFill>
                  <a:srgbClr val="367653"/>
                </a:solidFill>
                <a:latin typeface="Times New Roman"/>
                <a:ea typeface="Times New Roman"/>
                <a:cs typeface="Times New Roman"/>
              </a:defRPr>
            </a:lvl3pPr>
            <a:lvl4pPr algn="l">
              <a:defRPr sz="2200" b="1">
                <a:solidFill>
                  <a:srgbClr val="367653"/>
                </a:solidFill>
                <a:latin typeface="Times New Roman"/>
                <a:ea typeface="Times New Roman"/>
                <a:cs typeface="Times New Roman"/>
              </a:defRPr>
            </a:lvl4pPr>
            <a:lvl5pPr algn="l">
              <a:defRPr sz="2200" b="1">
                <a:solidFill>
                  <a:srgbClr val="367653"/>
                </a:solidFill>
                <a:latin typeface="Times New Roman"/>
                <a:ea typeface="Times New Roman"/>
                <a:cs typeface="Times New Roman"/>
              </a:defRPr>
            </a:lvl5pPr>
            <a:lvl6pPr algn="l">
              <a:defRPr sz="2200" b="1">
                <a:solidFill>
                  <a:srgbClr val="367653"/>
                </a:solidFill>
                <a:latin typeface="Times New Roman"/>
                <a:ea typeface="Times New Roman"/>
                <a:cs typeface="Times New Roman"/>
              </a:defRPr>
            </a:lvl6pPr>
            <a:lvl7pPr algn="l">
              <a:defRPr sz="2200" b="1">
                <a:solidFill>
                  <a:srgbClr val="367653"/>
                </a:solidFill>
                <a:latin typeface="Times New Roman"/>
                <a:ea typeface="Times New Roman"/>
                <a:cs typeface="Times New Roman"/>
              </a:defRPr>
            </a:lvl7pPr>
            <a:lvl8pPr algn="l">
              <a:defRPr sz="2200" b="1">
                <a:solidFill>
                  <a:srgbClr val="367653"/>
                </a:solidFill>
                <a:latin typeface="Times New Roman"/>
                <a:ea typeface="Times New Roman"/>
                <a:cs typeface="Times New Roman"/>
              </a:defRPr>
            </a:lvl8pPr>
            <a:lvl9pPr algn="l">
              <a:defRPr sz="2200" b="1">
                <a:solidFill>
                  <a:srgbClr val="367653"/>
                </a:solidFill>
                <a:latin typeface="Times New Roman"/>
                <a:ea typeface="Times New Roman"/>
                <a:cs typeface="Times New Roman"/>
              </a:defRPr>
            </a:lvl9pPr>
          </a:lstStyle>
          <a:p xmlns:a="http://schemas.openxmlformats.org/drawingml/2006/main">
            <a:pPr algn="l">
              <a:defRPr sz="2200" b="1">
                <a:solidFill>
                  <a:srgbClr val="367653"/>
                </a:solidFill>
                <a:latin typeface="Times New Roman"/>
                <a:ea typeface="Times New Roman"/>
                <a:cs typeface="Times New Roman"/>
              </a:defRPr>
            </a:pPr>
            <a:r>
              <a:rPr sz="2200" b="1">
                <a:solidFill>
                  <a:srgbClr val="367653"/>
                </a:solidFill>
                <a:latin typeface="Times New Roman"/>
                <a:ea typeface="Times New Roman"/>
                <a:cs typeface="Times New Roman"/>
              </a:rPr>
              <a:t>Mejoría clínica. Alta el 26/09/2022.</a:t>
            </a:r>
          </a:p>
        </p:txBody>
      </p:sp>
      <p:sp>
        <p:nvSpPr>
          <p:cNvPr id="11" name="text">
            <a:extLst xmlns:a="http://schemas.openxmlformats.org/drawingml/2006/main">
              <a:ext uri="{FF2B5EF4-FFF2-40B4-BE49-F238E27FC236}">
                <a16:creationId xmlns:a16="http://schemas.microsoft.com/office/drawing/2014/main" id="{A1170331-B3AF-41FE-A26A-076AA7338154}"/>
              </a:ext>
            </a:extLst>
          </p:cNvPr>
          <p:cNvSpPr>
            <a:spLocks xmlns:a="http://schemas.openxmlformats.org/drawingml/2006/main" noGrp="1"/>
          </p:cNvSpPr>
          <p:nvPr/>
        </p:nvSpPr>
        <p:spPr>
          <a:xfrm xmlns:a="http://schemas.openxmlformats.org/drawingml/2006/main">
            <a:off x="609600" y="5800725"/>
            <a:ext cx="42100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15151"/>
                </a:solidFill>
                <a:latin typeface="Times New Roman"/>
                <a:ea typeface="Times New Roman"/>
                <a:cs typeface="Times New Roman"/>
              </a:defRPr>
            </a:defPPr>
            <a:lvl1pPr algn="l">
              <a:defRPr sz="1500" b="0">
                <a:solidFill>
                  <a:srgbClr val="515151"/>
                </a:solidFill>
                <a:latin typeface="Times New Roman"/>
                <a:ea typeface="Times New Roman"/>
                <a:cs typeface="Times New Roman"/>
              </a:defRPr>
            </a:lvl1pPr>
            <a:lvl2pPr algn="l">
              <a:defRPr sz="1500" b="0">
                <a:solidFill>
                  <a:srgbClr val="515151"/>
                </a:solidFill>
                <a:latin typeface="Times New Roman"/>
                <a:ea typeface="Times New Roman"/>
                <a:cs typeface="Times New Roman"/>
              </a:defRPr>
            </a:lvl2pPr>
            <a:lvl3pPr algn="l">
              <a:defRPr sz="1500" b="0">
                <a:solidFill>
                  <a:srgbClr val="515151"/>
                </a:solidFill>
                <a:latin typeface="Times New Roman"/>
                <a:ea typeface="Times New Roman"/>
                <a:cs typeface="Times New Roman"/>
              </a:defRPr>
            </a:lvl3pPr>
            <a:lvl4pPr algn="l">
              <a:defRPr sz="1500" b="0">
                <a:solidFill>
                  <a:srgbClr val="515151"/>
                </a:solidFill>
                <a:latin typeface="Times New Roman"/>
                <a:ea typeface="Times New Roman"/>
                <a:cs typeface="Times New Roman"/>
              </a:defRPr>
            </a:lvl4pPr>
            <a:lvl5pPr algn="l">
              <a:defRPr sz="1500" b="0">
                <a:solidFill>
                  <a:srgbClr val="515151"/>
                </a:solidFill>
                <a:latin typeface="Times New Roman"/>
                <a:ea typeface="Times New Roman"/>
                <a:cs typeface="Times New Roman"/>
              </a:defRPr>
            </a:lvl5pPr>
            <a:lvl6pPr algn="l">
              <a:defRPr sz="1500" b="0">
                <a:solidFill>
                  <a:srgbClr val="515151"/>
                </a:solidFill>
                <a:latin typeface="Times New Roman"/>
                <a:ea typeface="Times New Roman"/>
                <a:cs typeface="Times New Roman"/>
              </a:defRPr>
            </a:lvl6pPr>
            <a:lvl7pPr algn="l">
              <a:defRPr sz="1500" b="0">
                <a:solidFill>
                  <a:srgbClr val="515151"/>
                </a:solidFill>
                <a:latin typeface="Times New Roman"/>
                <a:ea typeface="Times New Roman"/>
                <a:cs typeface="Times New Roman"/>
              </a:defRPr>
            </a:lvl7pPr>
            <a:lvl8pPr algn="l">
              <a:defRPr sz="1500" b="0">
                <a:solidFill>
                  <a:srgbClr val="515151"/>
                </a:solidFill>
                <a:latin typeface="Times New Roman"/>
                <a:ea typeface="Times New Roman"/>
                <a:cs typeface="Times New Roman"/>
              </a:defRPr>
            </a:lvl8pPr>
            <a:lvl9pPr algn="l">
              <a:defRPr sz="1500" b="0">
                <a:solidFill>
                  <a:srgbClr val="515151"/>
                </a:solidFill>
                <a:latin typeface="Times New Roman"/>
                <a:ea typeface="Times New Roman"/>
                <a:cs typeface="Times New Roman"/>
              </a:defRPr>
            </a:lvl9pPr>
          </a:lstStyle>
          <a:p xmlns:a="http://schemas.openxmlformats.org/drawingml/2006/main">
            <a:pPr algn="l">
              <a:defRPr sz="1500" b="0">
                <a:solidFill>
                  <a:srgbClr val="515151"/>
                </a:solidFill>
                <a:latin typeface="Times New Roman"/>
                <a:ea typeface="Times New Roman"/>
                <a:cs typeface="Times New Roman"/>
              </a:defRPr>
            </a:pPr>
            <a:r>
              <a:rPr sz="1500" b="0">
                <a:solidFill>
                  <a:srgbClr val="515151"/>
                </a:solidFill>
                <a:latin typeface="Times New Roman"/>
                <a:ea typeface="Times New Roman"/>
                <a:cs typeface="Times New Roman"/>
              </a:rPr>
              <a:t>Tratamiento descrito en el caso, sin pauta de dosificación.</a:t>
            </a:r>
          </a:p>
        </p:txBody>
      </p:sp>
    </p:spTree>
    <p:extLst>
      <p:ext uri="{BB962C8B-B14F-4D97-AF65-F5344CB8AC3E}">
        <p14:creationId xmlns:p14="http://schemas.microsoft.com/office/powerpoint/2010/main" val="54548412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slide-title">
            <a:extLst xmlns:a="http://schemas.openxmlformats.org/drawingml/2006/main">
              <a:ext uri="{FF2B5EF4-FFF2-40B4-BE49-F238E27FC236}">
                <a16:creationId xmlns:a16="http://schemas.microsoft.com/office/drawing/2014/main" id="{AF3EDDF8-D3A6-4325-B1D9-91D83630110F}"/>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Ejemplo sanguíneo hipotético</a:t>
            </a:r>
          </a:p>
        </p:txBody>
      </p:sp>
      <p:sp>
        <p:nvSpPr>
          <p:cNvPr id="2" name="page-number">
            <a:extLst xmlns:a="http://schemas.openxmlformats.org/drawingml/2006/main">
              <a:ext uri="{FF2B5EF4-FFF2-40B4-BE49-F238E27FC236}">
                <a16:creationId xmlns:a16="http://schemas.microsoft.com/office/drawing/2014/main" id="{2CCB2FA6-3189-408F-9499-B74D75FB768A}"/>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10</a:t>
            </a:r>
          </a:p>
        </p:txBody>
      </p:sp>
      <p:sp>
        <p:nvSpPr>
          <p:cNvPr id="3" name="sources">
            <a:extLst xmlns:a="http://schemas.openxmlformats.org/drawingml/2006/main">
              <a:ext uri="{FF2B5EF4-FFF2-40B4-BE49-F238E27FC236}">
                <a16:creationId xmlns:a16="http://schemas.microsoft.com/office/drawing/2014/main" id="{2B47F340-A903-4829-87FC-BA89E417C203}"/>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[6] [7] [8] [9] [10]</a:t>
            </a:r>
          </a:p>
        </p:txBody>
      </p:sp>
      <p:sp>
        <p:nvSpPr>
          <p:cNvPr id="4" name="text">
            <a:extLst xmlns:a="http://schemas.openxmlformats.org/drawingml/2006/main">
              <a:ext uri="{FF2B5EF4-FFF2-40B4-BE49-F238E27FC236}">
                <a16:creationId xmlns:a16="http://schemas.microsoft.com/office/drawing/2014/main" id="{855ABB1D-0D6B-45A6-86B7-2C49D2D01D34}"/>
              </a:ext>
            </a:extLst>
          </p:cNvPr>
          <p:cNvSpPr>
            <a:spLocks xmlns:a="http://schemas.openxmlformats.org/drawingml/2006/main" noGrp="1"/>
          </p:cNvSpPr>
          <p:nvPr/>
        </p:nvSpPr>
        <p:spPr>
          <a:xfrm xmlns:a="http://schemas.openxmlformats.org/drawingml/2006/main">
            <a:off x="609600" y="1362075"/>
            <a:ext cx="109728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515151"/>
                </a:solidFill>
                <a:latin typeface="Times New Roman"/>
                <a:ea typeface="Times New Roman"/>
                <a:cs typeface="Times New Roman"/>
              </a:defRPr>
            </a:defPPr>
            <a:lvl1pPr algn="l">
              <a:defRPr sz="2000" b="0">
                <a:solidFill>
                  <a:srgbClr val="515151"/>
                </a:solidFill>
                <a:latin typeface="Times New Roman"/>
                <a:ea typeface="Times New Roman"/>
                <a:cs typeface="Times New Roman"/>
              </a:defRPr>
            </a:lvl1pPr>
            <a:lvl2pPr algn="l">
              <a:defRPr sz="2000" b="0">
                <a:solidFill>
                  <a:srgbClr val="515151"/>
                </a:solidFill>
                <a:latin typeface="Times New Roman"/>
                <a:ea typeface="Times New Roman"/>
                <a:cs typeface="Times New Roman"/>
              </a:defRPr>
            </a:lvl2pPr>
            <a:lvl3pPr algn="l">
              <a:defRPr sz="2000" b="0">
                <a:solidFill>
                  <a:srgbClr val="515151"/>
                </a:solidFill>
                <a:latin typeface="Times New Roman"/>
                <a:ea typeface="Times New Roman"/>
                <a:cs typeface="Times New Roman"/>
              </a:defRPr>
            </a:lvl3pPr>
            <a:lvl4pPr algn="l">
              <a:defRPr sz="2000" b="0">
                <a:solidFill>
                  <a:srgbClr val="515151"/>
                </a:solidFill>
                <a:latin typeface="Times New Roman"/>
                <a:ea typeface="Times New Roman"/>
                <a:cs typeface="Times New Roman"/>
              </a:defRPr>
            </a:lvl4pPr>
            <a:lvl5pPr algn="l">
              <a:defRPr sz="2000" b="0">
                <a:solidFill>
                  <a:srgbClr val="515151"/>
                </a:solidFill>
                <a:latin typeface="Times New Roman"/>
                <a:ea typeface="Times New Roman"/>
                <a:cs typeface="Times New Roman"/>
              </a:defRPr>
            </a:lvl5pPr>
            <a:lvl6pPr algn="l">
              <a:defRPr sz="2000" b="0">
                <a:solidFill>
                  <a:srgbClr val="515151"/>
                </a:solidFill>
                <a:latin typeface="Times New Roman"/>
                <a:ea typeface="Times New Roman"/>
                <a:cs typeface="Times New Roman"/>
              </a:defRPr>
            </a:lvl6pPr>
            <a:lvl7pPr algn="l">
              <a:defRPr sz="2000" b="0">
                <a:solidFill>
                  <a:srgbClr val="515151"/>
                </a:solidFill>
                <a:latin typeface="Times New Roman"/>
                <a:ea typeface="Times New Roman"/>
                <a:cs typeface="Times New Roman"/>
              </a:defRPr>
            </a:lvl7pPr>
            <a:lvl8pPr algn="l">
              <a:defRPr sz="2000" b="0">
                <a:solidFill>
                  <a:srgbClr val="515151"/>
                </a:solidFill>
                <a:latin typeface="Times New Roman"/>
                <a:ea typeface="Times New Roman"/>
                <a:cs typeface="Times New Roman"/>
              </a:defRPr>
            </a:lvl8pPr>
            <a:lvl9pPr algn="l">
              <a:defRPr sz="2000" b="0">
                <a:solidFill>
                  <a:srgbClr val="515151"/>
                </a:solidFill>
                <a:latin typeface="Times New Roman"/>
                <a:ea typeface="Times New Roman"/>
                <a:cs typeface="Times New Roman"/>
              </a:defRPr>
            </a:lvl9pPr>
          </a:lstStyle>
          <a:p xmlns:a="http://schemas.openxmlformats.org/drawingml/2006/main">
            <a:pPr algn="l">
              <a:defRPr sz="2000" b="0">
                <a:solidFill>
                  <a:srgbClr val="515151"/>
                </a:solidFill>
                <a:latin typeface="Times New Roman"/>
                <a:ea typeface="Times New Roman"/>
                <a:cs typeface="Times New Roman"/>
              </a:defRPr>
            </a:pPr>
            <a:r>
              <a:rPr sz="2000" b="0">
                <a:solidFill>
                  <a:srgbClr val="515151"/>
                </a:solidFill>
                <a:latin typeface="Times New Roman"/>
                <a:ea typeface="Times New Roman"/>
                <a:cs typeface="Times New Roman"/>
              </a:rPr>
              <a:t>Valores construidos para enseñar, ajenos al registro de Mafe.</a:t>
            </a:r>
          </a:p>
        </p:txBody>
      </p:sp>
      <p:graphicFrame>
        <p:nvGraphicFramePr>
          <p:cNvPr id="5" name="Chart">
            <a:extLst xmlns:a="http://schemas.openxmlformats.org/drawingml/2006/main">
              <a:ext uri="{FF2B5EF4-FFF2-40B4-BE49-F238E27FC236}">
                <a16:creationId xmlns:a16="http://schemas.microsoft.com/office/drawing/2014/main" id="{391E258D-CC61-44B7-B3E8-3108D5031A8E}"/>
              </a:ext>
            </a:extLst>
          </p:cNvPr>
          <p:cNvGraphicFramePr/>
          <p:nvPr/>
        </p:nvGraphicFramePr>
        <p:xfrm>
          <a:off xmlns:a="http://schemas.openxmlformats.org/drawingml/2006/main" x="514350" y="1819275"/>
          <a:ext xmlns:a="http://schemas.openxmlformats.org/drawingml/2006/main" cx="7239000" cy="3981450"/>
        </p:xfrm>
        <a:graphic xmlns:a="http://schemas.openxmlformats.org/drawingml/2006/main">
          <a:graphicData uri="http://schemas.openxmlformats.org/drawingml/2006/chart">
            <c:chart xmlns:r="http://schemas.openxmlformats.org/officeDocument/2006/relationships" xmlns:c="http://schemas.openxmlformats.org/drawingml/2006/chart" r:id="R48223255d5084505"/>
          </a:graphicData>
        </a:graphic>
      </p:graphicFrame>
      <p:sp>
        <p:nvSpPr>
          <p:cNvPr id="6" name="text">
            <a:extLst xmlns:a="http://schemas.openxmlformats.org/drawingml/2006/main">
              <a:ext uri="{FF2B5EF4-FFF2-40B4-BE49-F238E27FC236}">
                <a16:creationId xmlns:a16="http://schemas.microsoft.com/office/drawing/2014/main" id="{A2DCD6F5-C19A-48B4-BBCB-4846FA78496B}"/>
              </a:ext>
            </a:extLst>
          </p:cNvPr>
          <p:cNvSpPr>
            <a:spLocks xmlns:a="http://schemas.openxmlformats.org/drawingml/2006/main" noGrp="1"/>
          </p:cNvSpPr>
          <p:nvPr/>
        </p:nvSpPr>
        <p:spPr>
          <a:xfrm xmlns:a="http://schemas.openxmlformats.org/drawingml/2006/main">
            <a:off x="8029575" y="1847850"/>
            <a:ext cx="3552825"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1">
                <a:solidFill>
                  <a:srgbClr val="367653"/>
                </a:solidFill>
                <a:latin typeface="Times New Roman"/>
                <a:ea typeface="Times New Roman"/>
                <a:cs typeface="Times New Roman"/>
              </a:defRPr>
            </a:defPPr>
            <a:lvl1pPr algn="l">
              <a:defRPr sz="2200" b="1">
                <a:solidFill>
                  <a:srgbClr val="367653"/>
                </a:solidFill>
                <a:latin typeface="Times New Roman"/>
                <a:ea typeface="Times New Roman"/>
                <a:cs typeface="Times New Roman"/>
              </a:defRPr>
            </a:lvl1pPr>
            <a:lvl2pPr algn="l">
              <a:defRPr sz="2200" b="1">
                <a:solidFill>
                  <a:srgbClr val="367653"/>
                </a:solidFill>
                <a:latin typeface="Times New Roman"/>
                <a:ea typeface="Times New Roman"/>
                <a:cs typeface="Times New Roman"/>
              </a:defRPr>
            </a:lvl2pPr>
            <a:lvl3pPr algn="l">
              <a:defRPr sz="2200" b="1">
                <a:solidFill>
                  <a:srgbClr val="367653"/>
                </a:solidFill>
                <a:latin typeface="Times New Roman"/>
                <a:ea typeface="Times New Roman"/>
                <a:cs typeface="Times New Roman"/>
              </a:defRPr>
            </a:lvl3pPr>
            <a:lvl4pPr algn="l">
              <a:defRPr sz="2200" b="1">
                <a:solidFill>
                  <a:srgbClr val="367653"/>
                </a:solidFill>
                <a:latin typeface="Times New Roman"/>
                <a:ea typeface="Times New Roman"/>
                <a:cs typeface="Times New Roman"/>
              </a:defRPr>
            </a:lvl4pPr>
            <a:lvl5pPr algn="l">
              <a:defRPr sz="2200" b="1">
                <a:solidFill>
                  <a:srgbClr val="367653"/>
                </a:solidFill>
                <a:latin typeface="Times New Roman"/>
                <a:ea typeface="Times New Roman"/>
                <a:cs typeface="Times New Roman"/>
              </a:defRPr>
            </a:lvl5pPr>
            <a:lvl6pPr algn="l">
              <a:defRPr sz="2200" b="1">
                <a:solidFill>
                  <a:srgbClr val="367653"/>
                </a:solidFill>
                <a:latin typeface="Times New Roman"/>
                <a:ea typeface="Times New Roman"/>
                <a:cs typeface="Times New Roman"/>
              </a:defRPr>
            </a:lvl6pPr>
            <a:lvl7pPr algn="l">
              <a:defRPr sz="2200" b="1">
                <a:solidFill>
                  <a:srgbClr val="367653"/>
                </a:solidFill>
                <a:latin typeface="Times New Roman"/>
                <a:ea typeface="Times New Roman"/>
                <a:cs typeface="Times New Roman"/>
              </a:defRPr>
            </a:lvl7pPr>
            <a:lvl8pPr algn="l">
              <a:defRPr sz="2200" b="1">
                <a:solidFill>
                  <a:srgbClr val="367653"/>
                </a:solidFill>
                <a:latin typeface="Times New Roman"/>
                <a:ea typeface="Times New Roman"/>
                <a:cs typeface="Times New Roman"/>
              </a:defRPr>
            </a:lvl8pPr>
            <a:lvl9pPr algn="l">
              <a:defRPr sz="2200" b="1">
                <a:solidFill>
                  <a:srgbClr val="367653"/>
                </a:solidFill>
                <a:latin typeface="Times New Roman"/>
                <a:ea typeface="Times New Roman"/>
                <a:cs typeface="Times New Roman"/>
              </a:defRPr>
            </a:lvl9pPr>
          </a:lstStyle>
          <a:p xmlns:a="http://schemas.openxmlformats.org/drawingml/2006/main">
            <a:pPr algn="l">
              <a:defRPr sz="2200" b="1">
                <a:solidFill>
                  <a:srgbClr val="367653"/>
                </a:solidFill>
                <a:latin typeface="Times New Roman"/>
                <a:ea typeface="Times New Roman"/>
                <a:cs typeface="Times New Roman"/>
              </a:defRPr>
            </a:pPr>
            <a:r>
              <a:rPr sz="2200" b="1">
                <a:solidFill>
                  <a:srgbClr val="367653"/>
                </a:solidFill>
                <a:latin typeface="Times New Roman"/>
                <a:ea typeface="Times New Roman"/>
                <a:cs typeface="Times New Roman"/>
              </a:rPr>
              <a:t>Henderson–Hasselbalch</a:t>
            </a:r>
          </a:p>
        </p:txBody>
      </p:sp>
      <p:sp>
        <p:nvSpPr>
          <p:cNvPr id="7" name="text">
            <a:extLst xmlns:a="http://schemas.openxmlformats.org/drawingml/2006/main">
              <a:ext uri="{FF2B5EF4-FFF2-40B4-BE49-F238E27FC236}">
                <a16:creationId xmlns:a16="http://schemas.microsoft.com/office/drawing/2014/main" id="{8D550496-A673-42A8-9080-D6462F746647}"/>
              </a:ext>
            </a:extLst>
          </p:cNvPr>
          <p:cNvSpPr>
            <a:spLocks xmlns:a="http://schemas.openxmlformats.org/drawingml/2006/main" noGrp="1"/>
          </p:cNvSpPr>
          <p:nvPr/>
        </p:nvSpPr>
        <p:spPr>
          <a:xfrm xmlns:a="http://schemas.openxmlformats.org/drawingml/2006/main">
            <a:off x="8029575" y="2562225"/>
            <a:ext cx="35528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181818"/>
                </a:solidFill>
                <a:latin typeface="Times New Roman"/>
                <a:ea typeface="Times New Roman"/>
                <a:cs typeface="Times New Roman"/>
              </a:defRPr>
            </a:defPPr>
            <a:lvl1pPr algn="l">
              <a:defRPr sz="2100" b="0">
                <a:solidFill>
                  <a:srgbClr val="181818"/>
                </a:solidFill>
                <a:latin typeface="Times New Roman"/>
                <a:ea typeface="Times New Roman"/>
                <a:cs typeface="Times New Roman"/>
              </a:defRPr>
            </a:lvl1pPr>
            <a:lvl2pPr algn="l">
              <a:defRPr sz="2100" b="0">
                <a:solidFill>
                  <a:srgbClr val="181818"/>
                </a:solidFill>
                <a:latin typeface="Times New Roman"/>
                <a:ea typeface="Times New Roman"/>
                <a:cs typeface="Times New Roman"/>
              </a:defRPr>
            </a:lvl2pPr>
            <a:lvl3pPr algn="l">
              <a:defRPr sz="2100" b="0">
                <a:solidFill>
                  <a:srgbClr val="181818"/>
                </a:solidFill>
                <a:latin typeface="Times New Roman"/>
                <a:ea typeface="Times New Roman"/>
                <a:cs typeface="Times New Roman"/>
              </a:defRPr>
            </a:lvl3pPr>
            <a:lvl4pPr algn="l">
              <a:defRPr sz="2100" b="0">
                <a:solidFill>
                  <a:srgbClr val="181818"/>
                </a:solidFill>
                <a:latin typeface="Times New Roman"/>
                <a:ea typeface="Times New Roman"/>
                <a:cs typeface="Times New Roman"/>
              </a:defRPr>
            </a:lvl4pPr>
            <a:lvl5pPr algn="l">
              <a:defRPr sz="2100" b="0">
                <a:solidFill>
                  <a:srgbClr val="181818"/>
                </a:solidFill>
                <a:latin typeface="Times New Roman"/>
                <a:ea typeface="Times New Roman"/>
                <a:cs typeface="Times New Roman"/>
              </a:defRPr>
            </a:lvl5pPr>
            <a:lvl6pPr algn="l">
              <a:defRPr sz="2100" b="0">
                <a:solidFill>
                  <a:srgbClr val="181818"/>
                </a:solidFill>
                <a:latin typeface="Times New Roman"/>
                <a:ea typeface="Times New Roman"/>
                <a:cs typeface="Times New Roman"/>
              </a:defRPr>
            </a:lvl6pPr>
            <a:lvl7pPr algn="l">
              <a:defRPr sz="2100" b="0">
                <a:solidFill>
                  <a:srgbClr val="181818"/>
                </a:solidFill>
                <a:latin typeface="Times New Roman"/>
                <a:ea typeface="Times New Roman"/>
                <a:cs typeface="Times New Roman"/>
              </a:defRPr>
            </a:lvl7pPr>
            <a:lvl8pPr algn="l">
              <a:defRPr sz="2100" b="0">
                <a:solidFill>
                  <a:srgbClr val="181818"/>
                </a:solidFill>
                <a:latin typeface="Times New Roman"/>
                <a:ea typeface="Times New Roman"/>
                <a:cs typeface="Times New Roman"/>
              </a:defRPr>
            </a:lvl8pPr>
            <a:lvl9pPr algn="l">
              <a:defRPr sz="2100" b="0">
                <a:solidFill>
                  <a:srgbClr val="181818"/>
                </a:solidFill>
                <a:latin typeface="Times New Roman"/>
                <a:ea typeface="Times New Roman"/>
                <a:cs typeface="Times New Roman"/>
              </a:defRPr>
            </a:lvl9pPr>
          </a:lstStyle>
          <a:p xmlns:a="http://schemas.openxmlformats.org/drawingml/2006/main">
            <a:pPr algn="l">
              <a:defRPr sz="2100" b="0">
                <a:solidFill>
                  <a:srgbClr val="181818"/>
                </a:solidFill>
                <a:latin typeface="Times New Roman"/>
                <a:ea typeface="Times New Roman"/>
                <a:cs typeface="Times New Roman"/>
              </a:defRPr>
            </a:pPr>
            <a:r>
              <a:rPr sz="2100" b="0">
                <a:solidFill>
                  <a:srgbClr val="181818"/>
                </a:solidFill>
                <a:latin typeface="Times New Roman"/>
                <a:ea typeface="Times New Roman"/>
                <a:cs typeface="Times New Roman"/>
              </a:rPr>
              <a:t>pH = 6,1 + log₁₀</a:t>
            </a:r>
          </a:p>
          <a:p xmlns:a="http://schemas.openxmlformats.org/drawingml/2006/main">
            <a:pPr algn="l">
              <a:defRPr sz="2100" b="0">
                <a:solidFill>
                  <a:srgbClr val="181818"/>
                </a:solidFill>
                <a:latin typeface="Times New Roman"/>
                <a:ea typeface="Times New Roman"/>
                <a:cs typeface="Times New Roman"/>
              </a:defRPr>
            </a:pPr>
            <a:r>
              <a:rPr sz="2100" b="0">
                <a:solidFill>
                  <a:srgbClr val="181818"/>
                </a:solidFill>
                <a:latin typeface="Times New Roman"/>
                <a:ea typeface="Times New Roman"/>
                <a:cs typeface="Times New Roman"/>
              </a:rPr>
              <a:t>[HCO₃⁻ / (0,03 × PCO₂)]</a:t>
            </a:r>
          </a:p>
        </p:txBody>
      </p:sp>
      <p:sp>
        <p:nvSpPr>
          <p:cNvPr id="8" name="text">
            <a:extLst xmlns:a="http://schemas.openxmlformats.org/drawingml/2006/main">
              <a:ext uri="{FF2B5EF4-FFF2-40B4-BE49-F238E27FC236}">
                <a16:creationId xmlns:a16="http://schemas.microsoft.com/office/drawing/2014/main" id="{6F9AD035-EA99-468A-989E-31E973392906}"/>
              </a:ext>
            </a:extLst>
          </p:cNvPr>
          <p:cNvSpPr>
            <a:spLocks xmlns:a="http://schemas.openxmlformats.org/drawingml/2006/main" noGrp="1"/>
          </p:cNvSpPr>
          <p:nvPr/>
        </p:nvSpPr>
        <p:spPr>
          <a:xfrm xmlns:a="http://schemas.openxmlformats.org/drawingml/2006/main">
            <a:off x="8029575" y="3743325"/>
            <a:ext cx="35528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Amortiguación química:</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atenúa cambios del pH.</a:t>
            </a:r>
          </a:p>
        </p:txBody>
      </p:sp>
      <p:sp>
        <p:nvSpPr>
          <p:cNvPr id="9" name="text">
            <a:extLst xmlns:a="http://schemas.openxmlformats.org/drawingml/2006/main">
              <a:ext uri="{FF2B5EF4-FFF2-40B4-BE49-F238E27FC236}">
                <a16:creationId xmlns:a16="http://schemas.microsoft.com/office/drawing/2014/main" id="{B72C42E8-A825-41EE-A64F-3EC1038BAF61}"/>
              </a:ext>
            </a:extLst>
          </p:cNvPr>
          <p:cNvSpPr>
            <a:spLocks xmlns:a="http://schemas.openxmlformats.org/drawingml/2006/main" noGrp="1"/>
          </p:cNvSpPr>
          <p:nvPr/>
        </p:nvSpPr>
        <p:spPr>
          <a:xfrm xmlns:a="http://schemas.openxmlformats.org/drawingml/2006/main">
            <a:off x="8029575" y="4591050"/>
            <a:ext cx="355282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Ventilación alveolar:</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modifica el CO₂.</a:t>
            </a:r>
          </a:p>
        </p:txBody>
      </p:sp>
      <p:sp>
        <p:nvSpPr>
          <p:cNvPr id="10" name="text">
            <a:extLst xmlns:a="http://schemas.openxmlformats.org/drawingml/2006/main">
              <a:ext uri="{FF2B5EF4-FFF2-40B4-BE49-F238E27FC236}">
                <a16:creationId xmlns:a16="http://schemas.microsoft.com/office/drawing/2014/main" id="{1E8E54EA-59FA-4962-B17F-364C1CBBA231}"/>
              </a:ext>
            </a:extLst>
          </p:cNvPr>
          <p:cNvSpPr>
            <a:spLocks xmlns:a="http://schemas.openxmlformats.org/drawingml/2006/main" noGrp="1"/>
          </p:cNvSpPr>
          <p:nvPr/>
        </p:nvSpPr>
        <p:spPr>
          <a:xfrm xmlns:a="http://schemas.openxmlformats.org/drawingml/2006/main">
            <a:off x="8029575" y="5381625"/>
            <a:ext cx="35528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Riñón: conserva HCO₃⁻</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y elimina ácido neto.</a:t>
            </a:r>
          </a:p>
        </p:txBody>
      </p:sp>
    </p:spTree>
    <p:extLst>
      <p:ext uri="{BB962C8B-B14F-4D97-AF65-F5344CB8AC3E}">
        <p14:creationId xmlns:p14="http://schemas.microsoft.com/office/powerpoint/2010/main" val="206816573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11FEE59E-3F81-40F0-9B40-EDEBB924F2B2}"/>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Preguntas para el grupo</a:t>
            </a:r>
          </a:p>
        </p:txBody>
      </p:sp>
      <p:sp>
        <p:nvSpPr>
          <p:cNvPr id="2" name="page-number">
            <a:extLst xmlns:a="http://schemas.openxmlformats.org/drawingml/2006/main">
              <a:ext uri="{FF2B5EF4-FFF2-40B4-BE49-F238E27FC236}">
                <a16:creationId xmlns:a16="http://schemas.microsoft.com/office/drawing/2014/main" id="{9E671577-1918-4C88-B9FF-65252CEE387E}"/>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11</a:t>
            </a:r>
          </a:p>
        </p:txBody>
      </p:sp>
      <p:sp>
        <p:nvSpPr>
          <p:cNvPr id="3" name="sources">
            <a:extLst xmlns:a="http://schemas.openxmlformats.org/drawingml/2006/main">
              <a:ext uri="{FF2B5EF4-FFF2-40B4-BE49-F238E27FC236}">
                <a16:creationId xmlns:a16="http://schemas.microsoft.com/office/drawing/2014/main" id="{F9D3EA94-DED1-4CA7-B755-E572436F4EA8}"/>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[1] [2] [4] [5] [6]</a:t>
            </a:r>
          </a:p>
        </p:txBody>
      </p:sp>
      <p:sp>
        <p:nvSpPr>
          <p:cNvPr id="4" name="text">
            <a:extLst xmlns:a="http://schemas.openxmlformats.org/drawingml/2006/main">
              <a:ext uri="{FF2B5EF4-FFF2-40B4-BE49-F238E27FC236}">
                <a16:creationId xmlns:a16="http://schemas.microsoft.com/office/drawing/2014/main" id="{7DF53BCC-0514-4231-8D73-A42E575AD291}"/>
              </a:ext>
            </a:extLst>
          </p:cNvPr>
          <p:cNvSpPr>
            <a:spLocks xmlns:a="http://schemas.openxmlformats.org/drawingml/2006/main" noGrp="1"/>
          </p:cNvSpPr>
          <p:nvPr/>
        </p:nvSpPr>
        <p:spPr>
          <a:xfrm xmlns:a="http://schemas.openxmlformats.org/drawingml/2006/main">
            <a:off x="609600" y="1390650"/>
            <a:ext cx="109728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50" b="1">
                <a:solidFill>
                  <a:srgbClr val="367653"/>
                </a:solidFill>
                <a:latin typeface="Times New Roman"/>
                <a:ea typeface="Times New Roman"/>
                <a:cs typeface="Times New Roman"/>
              </a:defRPr>
            </a:defPPr>
            <a:lvl1pPr algn="l">
              <a:defRPr sz="2150" b="1">
                <a:solidFill>
                  <a:srgbClr val="367653"/>
                </a:solidFill>
                <a:latin typeface="Times New Roman"/>
                <a:ea typeface="Times New Roman"/>
                <a:cs typeface="Times New Roman"/>
              </a:defRPr>
            </a:lvl1pPr>
            <a:lvl2pPr algn="l">
              <a:defRPr sz="2150" b="1">
                <a:solidFill>
                  <a:srgbClr val="367653"/>
                </a:solidFill>
                <a:latin typeface="Times New Roman"/>
                <a:ea typeface="Times New Roman"/>
                <a:cs typeface="Times New Roman"/>
              </a:defRPr>
            </a:lvl2pPr>
            <a:lvl3pPr algn="l">
              <a:defRPr sz="2150" b="1">
                <a:solidFill>
                  <a:srgbClr val="367653"/>
                </a:solidFill>
                <a:latin typeface="Times New Roman"/>
                <a:ea typeface="Times New Roman"/>
                <a:cs typeface="Times New Roman"/>
              </a:defRPr>
            </a:lvl3pPr>
            <a:lvl4pPr algn="l">
              <a:defRPr sz="2150" b="1">
                <a:solidFill>
                  <a:srgbClr val="367653"/>
                </a:solidFill>
                <a:latin typeface="Times New Roman"/>
                <a:ea typeface="Times New Roman"/>
                <a:cs typeface="Times New Roman"/>
              </a:defRPr>
            </a:lvl4pPr>
            <a:lvl5pPr algn="l">
              <a:defRPr sz="2150" b="1">
                <a:solidFill>
                  <a:srgbClr val="367653"/>
                </a:solidFill>
                <a:latin typeface="Times New Roman"/>
                <a:ea typeface="Times New Roman"/>
                <a:cs typeface="Times New Roman"/>
              </a:defRPr>
            </a:lvl5pPr>
            <a:lvl6pPr algn="l">
              <a:defRPr sz="2150" b="1">
                <a:solidFill>
                  <a:srgbClr val="367653"/>
                </a:solidFill>
                <a:latin typeface="Times New Roman"/>
                <a:ea typeface="Times New Roman"/>
                <a:cs typeface="Times New Roman"/>
              </a:defRPr>
            </a:lvl6pPr>
            <a:lvl7pPr algn="l">
              <a:defRPr sz="2150" b="1">
                <a:solidFill>
                  <a:srgbClr val="367653"/>
                </a:solidFill>
                <a:latin typeface="Times New Roman"/>
                <a:ea typeface="Times New Roman"/>
                <a:cs typeface="Times New Roman"/>
              </a:defRPr>
            </a:lvl7pPr>
            <a:lvl8pPr algn="l">
              <a:defRPr sz="2150" b="1">
                <a:solidFill>
                  <a:srgbClr val="367653"/>
                </a:solidFill>
                <a:latin typeface="Times New Roman"/>
                <a:ea typeface="Times New Roman"/>
                <a:cs typeface="Times New Roman"/>
              </a:defRPr>
            </a:lvl8pPr>
            <a:lvl9pPr algn="l">
              <a:defRPr sz="2150" b="1">
                <a:solidFill>
                  <a:srgbClr val="367653"/>
                </a:solidFill>
                <a:latin typeface="Times New Roman"/>
                <a:ea typeface="Times New Roman"/>
                <a:cs typeface="Times New Roman"/>
              </a:defRPr>
            </a:lvl9pPr>
          </a:lstStyle>
          <a:p xmlns:a="http://schemas.openxmlformats.org/drawingml/2006/main">
            <a:pPr algn="l">
              <a:defRPr sz="2150" b="1">
                <a:solidFill>
                  <a:srgbClr val="367653"/>
                </a:solidFill>
                <a:latin typeface="Times New Roman"/>
                <a:ea typeface="Times New Roman"/>
                <a:cs typeface="Times New Roman"/>
              </a:defRPr>
            </a:pPr>
            <a:r>
              <a:rPr sz="2150" b="1">
                <a:solidFill>
                  <a:srgbClr val="367653"/>
                </a:solidFill>
                <a:latin typeface="Times New Roman"/>
                <a:ea typeface="Times New Roman"/>
                <a:cs typeface="Times New Roman"/>
              </a:rPr>
              <a:t>1. ¿Qué demuestra el pH 5,5 publicado en el caso de Mafe?</a:t>
            </a:r>
          </a:p>
        </p:txBody>
      </p:sp>
      <p:sp>
        <p:nvSpPr>
          <p:cNvPr id="5" name="text">
            <a:extLst xmlns:a="http://schemas.openxmlformats.org/drawingml/2006/main">
              <a:ext uri="{FF2B5EF4-FFF2-40B4-BE49-F238E27FC236}">
                <a16:creationId xmlns:a16="http://schemas.microsoft.com/office/drawing/2014/main" id="{F0EB1F0B-7801-47B4-AEF9-74BDB1A52484}"/>
              </a:ext>
            </a:extLst>
          </p:cNvPr>
          <p:cNvSpPr>
            <a:spLocks xmlns:a="http://schemas.openxmlformats.org/drawingml/2006/main" noGrp="1"/>
          </p:cNvSpPr>
          <p:nvPr/>
        </p:nvSpPr>
        <p:spPr>
          <a:xfrm xmlns:a="http://schemas.openxmlformats.org/drawingml/2006/main">
            <a:off x="838200" y="1981200"/>
            <a:ext cx="107442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 El estado ácido del líquido ruminal analizado.</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B. Una acidemia sanguínea confirmada.</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C. Una compensación renal completa.</a:t>
            </a:r>
          </a:p>
        </p:txBody>
      </p:sp>
      <p:sp>
        <p:nvSpPr>
          <p:cNvPr id="6" name="text">
            <a:extLst xmlns:a="http://schemas.openxmlformats.org/drawingml/2006/main">
              <a:ext uri="{FF2B5EF4-FFF2-40B4-BE49-F238E27FC236}">
                <a16:creationId xmlns:a16="http://schemas.microsoft.com/office/drawing/2014/main" id="{02E3FC0A-4A1A-4D05-89B8-76F7F5D55084}"/>
              </a:ext>
            </a:extLst>
          </p:cNvPr>
          <p:cNvSpPr>
            <a:spLocks xmlns:a="http://schemas.openxmlformats.org/drawingml/2006/main" noGrp="1"/>
          </p:cNvSpPr>
          <p:nvPr/>
        </p:nvSpPr>
        <p:spPr>
          <a:xfrm xmlns:a="http://schemas.openxmlformats.org/drawingml/2006/main">
            <a:off x="609600" y="2990850"/>
            <a:ext cx="109728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50" b="1">
                <a:solidFill>
                  <a:srgbClr val="367653"/>
                </a:solidFill>
                <a:latin typeface="Times New Roman"/>
                <a:ea typeface="Times New Roman"/>
                <a:cs typeface="Times New Roman"/>
              </a:defRPr>
            </a:defPPr>
            <a:lvl1pPr algn="l">
              <a:defRPr sz="2150" b="1">
                <a:solidFill>
                  <a:srgbClr val="367653"/>
                </a:solidFill>
                <a:latin typeface="Times New Roman"/>
                <a:ea typeface="Times New Roman"/>
                <a:cs typeface="Times New Roman"/>
              </a:defRPr>
            </a:lvl1pPr>
            <a:lvl2pPr algn="l">
              <a:defRPr sz="2150" b="1">
                <a:solidFill>
                  <a:srgbClr val="367653"/>
                </a:solidFill>
                <a:latin typeface="Times New Roman"/>
                <a:ea typeface="Times New Roman"/>
                <a:cs typeface="Times New Roman"/>
              </a:defRPr>
            </a:lvl2pPr>
            <a:lvl3pPr algn="l">
              <a:defRPr sz="2150" b="1">
                <a:solidFill>
                  <a:srgbClr val="367653"/>
                </a:solidFill>
                <a:latin typeface="Times New Roman"/>
                <a:ea typeface="Times New Roman"/>
                <a:cs typeface="Times New Roman"/>
              </a:defRPr>
            </a:lvl3pPr>
            <a:lvl4pPr algn="l">
              <a:defRPr sz="2150" b="1">
                <a:solidFill>
                  <a:srgbClr val="367653"/>
                </a:solidFill>
                <a:latin typeface="Times New Roman"/>
                <a:ea typeface="Times New Roman"/>
                <a:cs typeface="Times New Roman"/>
              </a:defRPr>
            </a:lvl4pPr>
            <a:lvl5pPr algn="l">
              <a:defRPr sz="2150" b="1">
                <a:solidFill>
                  <a:srgbClr val="367653"/>
                </a:solidFill>
                <a:latin typeface="Times New Roman"/>
                <a:ea typeface="Times New Roman"/>
                <a:cs typeface="Times New Roman"/>
              </a:defRPr>
            </a:lvl5pPr>
            <a:lvl6pPr algn="l">
              <a:defRPr sz="2150" b="1">
                <a:solidFill>
                  <a:srgbClr val="367653"/>
                </a:solidFill>
                <a:latin typeface="Times New Roman"/>
                <a:ea typeface="Times New Roman"/>
                <a:cs typeface="Times New Roman"/>
              </a:defRPr>
            </a:lvl6pPr>
            <a:lvl7pPr algn="l">
              <a:defRPr sz="2150" b="1">
                <a:solidFill>
                  <a:srgbClr val="367653"/>
                </a:solidFill>
                <a:latin typeface="Times New Roman"/>
                <a:ea typeface="Times New Roman"/>
                <a:cs typeface="Times New Roman"/>
              </a:defRPr>
            </a:lvl7pPr>
            <a:lvl8pPr algn="l">
              <a:defRPr sz="2150" b="1">
                <a:solidFill>
                  <a:srgbClr val="367653"/>
                </a:solidFill>
                <a:latin typeface="Times New Roman"/>
                <a:ea typeface="Times New Roman"/>
                <a:cs typeface="Times New Roman"/>
              </a:defRPr>
            </a:lvl8pPr>
            <a:lvl9pPr algn="l">
              <a:defRPr sz="2150" b="1">
                <a:solidFill>
                  <a:srgbClr val="367653"/>
                </a:solidFill>
                <a:latin typeface="Times New Roman"/>
                <a:ea typeface="Times New Roman"/>
                <a:cs typeface="Times New Roman"/>
              </a:defRPr>
            </a:lvl9pPr>
          </a:lstStyle>
          <a:p xmlns:a="http://schemas.openxmlformats.org/drawingml/2006/main">
            <a:pPr algn="l">
              <a:defRPr sz="2150" b="1">
                <a:solidFill>
                  <a:srgbClr val="367653"/>
                </a:solidFill>
                <a:latin typeface="Times New Roman"/>
                <a:ea typeface="Times New Roman"/>
                <a:cs typeface="Times New Roman"/>
              </a:defRPr>
            </a:pPr>
            <a:r>
              <a:rPr sz="2150" b="1">
                <a:solidFill>
                  <a:srgbClr val="367653"/>
                </a:solidFill>
                <a:latin typeface="Times New Roman"/>
                <a:ea typeface="Times New Roman"/>
                <a:cs typeface="Times New Roman"/>
              </a:rPr>
              <a:t>2. ¿Qué mecanismo conecta el cambio alimentario con la alteración ruminal?</a:t>
            </a:r>
          </a:p>
        </p:txBody>
      </p:sp>
      <p:sp>
        <p:nvSpPr>
          <p:cNvPr id="7" name="text">
            <a:extLst xmlns:a="http://schemas.openxmlformats.org/drawingml/2006/main">
              <a:ext uri="{FF2B5EF4-FFF2-40B4-BE49-F238E27FC236}">
                <a16:creationId xmlns:a16="http://schemas.microsoft.com/office/drawing/2014/main" id="{74BB0FB9-CFE2-4260-9BDE-C29AE3430C41}"/>
              </a:ext>
            </a:extLst>
          </p:cNvPr>
          <p:cNvSpPr>
            <a:spLocks xmlns:a="http://schemas.openxmlformats.org/drawingml/2006/main" noGrp="1"/>
          </p:cNvSpPr>
          <p:nvPr/>
        </p:nvSpPr>
        <p:spPr>
          <a:xfrm xmlns:a="http://schemas.openxmlformats.org/drawingml/2006/main">
            <a:off x="838200" y="3581400"/>
            <a:ext cx="107442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 La eliminación excesiva de CO₂ por los pulmones.</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B. Mayor fermentación y acumulación de ácidos en el rumen.</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C. Una alcalosis metabólica demostrada por el edema.</a:t>
            </a:r>
          </a:p>
        </p:txBody>
      </p:sp>
      <p:sp>
        <p:nvSpPr>
          <p:cNvPr id="8" name="text">
            <a:extLst xmlns:a="http://schemas.openxmlformats.org/drawingml/2006/main">
              <a:ext uri="{FF2B5EF4-FFF2-40B4-BE49-F238E27FC236}">
                <a16:creationId xmlns:a16="http://schemas.microsoft.com/office/drawing/2014/main" id="{45FFB734-4E69-416F-AF19-B097ED398305}"/>
              </a:ext>
            </a:extLst>
          </p:cNvPr>
          <p:cNvSpPr>
            <a:spLocks xmlns:a="http://schemas.openxmlformats.org/drawingml/2006/main" noGrp="1"/>
          </p:cNvSpPr>
          <p:nvPr/>
        </p:nvSpPr>
        <p:spPr>
          <a:xfrm xmlns:a="http://schemas.openxmlformats.org/drawingml/2006/main">
            <a:off x="609600" y="4591050"/>
            <a:ext cx="109728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50" b="1">
                <a:solidFill>
                  <a:srgbClr val="367653"/>
                </a:solidFill>
                <a:latin typeface="Times New Roman"/>
                <a:ea typeface="Times New Roman"/>
                <a:cs typeface="Times New Roman"/>
              </a:defRPr>
            </a:defPPr>
            <a:lvl1pPr algn="l">
              <a:defRPr sz="2150" b="1">
                <a:solidFill>
                  <a:srgbClr val="367653"/>
                </a:solidFill>
                <a:latin typeface="Times New Roman"/>
                <a:ea typeface="Times New Roman"/>
                <a:cs typeface="Times New Roman"/>
              </a:defRPr>
            </a:lvl1pPr>
            <a:lvl2pPr algn="l">
              <a:defRPr sz="2150" b="1">
                <a:solidFill>
                  <a:srgbClr val="367653"/>
                </a:solidFill>
                <a:latin typeface="Times New Roman"/>
                <a:ea typeface="Times New Roman"/>
                <a:cs typeface="Times New Roman"/>
              </a:defRPr>
            </a:lvl2pPr>
            <a:lvl3pPr algn="l">
              <a:defRPr sz="2150" b="1">
                <a:solidFill>
                  <a:srgbClr val="367653"/>
                </a:solidFill>
                <a:latin typeface="Times New Roman"/>
                <a:ea typeface="Times New Roman"/>
                <a:cs typeface="Times New Roman"/>
              </a:defRPr>
            </a:lvl3pPr>
            <a:lvl4pPr algn="l">
              <a:defRPr sz="2150" b="1">
                <a:solidFill>
                  <a:srgbClr val="367653"/>
                </a:solidFill>
                <a:latin typeface="Times New Roman"/>
                <a:ea typeface="Times New Roman"/>
                <a:cs typeface="Times New Roman"/>
              </a:defRPr>
            </a:lvl4pPr>
            <a:lvl5pPr algn="l">
              <a:defRPr sz="2150" b="1">
                <a:solidFill>
                  <a:srgbClr val="367653"/>
                </a:solidFill>
                <a:latin typeface="Times New Roman"/>
                <a:ea typeface="Times New Roman"/>
                <a:cs typeface="Times New Roman"/>
              </a:defRPr>
            </a:lvl5pPr>
            <a:lvl6pPr algn="l">
              <a:defRPr sz="2150" b="1">
                <a:solidFill>
                  <a:srgbClr val="367653"/>
                </a:solidFill>
                <a:latin typeface="Times New Roman"/>
                <a:ea typeface="Times New Roman"/>
                <a:cs typeface="Times New Roman"/>
              </a:defRPr>
            </a:lvl6pPr>
            <a:lvl7pPr algn="l">
              <a:defRPr sz="2150" b="1">
                <a:solidFill>
                  <a:srgbClr val="367653"/>
                </a:solidFill>
                <a:latin typeface="Times New Roman"/>
                <a:ea typeface="Times New Roman"/>
                <a:cs typeface="Times New Roman"/>
              </a:defRPr>
            </a:lvl7pPr>
            <a:lvl8pPr algn="l">
              <a:defRPr sz="2150" b="1">
                <a:solidFill>
                  <a:srgbClr val="367653"/>
                </a:solidFill>
                <a:latin typeface="Times New Roman"/>
                <a:ea typeface="Times New Roman"/>
                <a:cs typeface="Times New Roman"/>
              </a:defRPr>
            </a:lvl8pPr>
            <a:lvl9pPr algn="l">
              <a:defRPr sz="2150" b="1">
                <a:solidFill>
                  <a:srgbClr val="367653"/>
                </a:solidFill>
                <a:latin typeface="Times New Roman"/>
                <a:ea typeface="Times New Roman"/>
                <a:cs typeface="Times New Roman"/>
              </a:defRPr>
            </a:lvl9pPr>
          </a:lstStyle>
          <a:p xmlns:a="http://schemas.openxmlformats.org/drawingml/2006/main">
            <a:pPr algn="l">
              <a:defRPr sz="2150" b="1">
                <a:solidFill>
                  <a:srgbClr val="367653"/>
                </a:solidFill>
                <a:latin typeface="Times New Roman"/>
                <a:ea typeface="Times New Roman"/>
                <a:cs typeface="Times New Roman"/>
              </a:defRPr>
            </a:pPr>
            <a:r>
              <a:rPr sz="2150" b="1">
                <a:solidFill>
                  <a:srgbClr val="367653"/>
                </a:solidFill>
                <a:latin typeface="Times New Roman"/>
                <a:ea typeface="Times New Roman"/>
                <a:cs typeface="Times New Roman"/>
              </a:rPr>
              <a:t>3. ¿Qué estudio faltó para caracterizar el equilibrio ácido-base sistémico de Mafe?</a:t>
            </a:r>
          </a:p>
        </p:txBody>
      </p:sp>
      <p:sp>
        <p:nvSpPr>
          <p:cNvPr id="9" name="text">
            <a:extLst xmlns:a="http://schemas.openxmlformats.org/drawingml/2006/main">
              <a:ext uri="{FF2B5EF4-FFF2-40B4-BE49-F238E27FC236}">
                <a16:creationId xmlns:a16="http://schemas.microsoft.com/office/drawing/2014/main" id="{0BFF3E3D-20E1-486F-995D-53B8F00AC470}"/>
              </a:ext>
            </a:extLst>
          </p:cNvPr>
          <p:cNvSpPr>
            <a:spLocks xmlns:a="http://schemas.openxmlformats.org/drawingml/2006/main" noGrp="1"/>
          </p:cNvSpPr>
          <p:nvPr/>
        </p:nvSpPr>
        <p:spPr>
          <a:xfrm xmlns:a="http://schemas.openxmlformats.org/drawingml/2006/main">
            <a:off x="838200" y="5181600"/>
            <a:ext cx="107442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 Repetir únicamente la fotografía del edema.</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B. Identificar especies bacterianas solo con una tinción de Gram.</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C. Gasometría con pH, PCO₂ y HCO₃⁻, integrada al contexto clínico.</a:t>
            </a:r>
          </a:p>
        </p:txBody>
      </p:sp>
    </p:spTree>
    <p:extLst>
      <p:ext uri="{BB962C8B-B14F-4D97-AF65-F5344CB8AC3E}">
        <p14:creationId xmlns:p14="http://schemas.microsoft.com/office/powerpoint/2010/main" val="42983462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2B23FDE5-D92A-4111-81CB-9407F77AED49}"/>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Pregunta 4. Ternero con diarrea</a:t>
            </a:r>
          </a:p>
        </p:txBody>
      </p:sp>
      <p:sp>
        <p:nvSpPr>
          <p:cNvPr id="2" name="page-number">
            <a:extLst xmlns:a="http://schemas.openxmlformats.org/drawingml/2006/main">
              <a:ext uri="{FF2B5EF4-FFF2-40B4-BE49-F238E27FC236}">
                <a16:creationId xmlns:a16="http://schemas.microsoft.com/office/drawing/2014/main" id="{8BDE8E4B-F051-45C7-B2EA-4C1D7ACD71D8}"/>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12</a:t>
            </a:r>
          </a:p>
        </p:txBody>
      </p:sp>
      <p:sp>
        <p:nvSpPr>
          <p:cNvPr id="3" name="sources">
            <a:extLst xmlns:a="http://schemas.openxmlformats.org/drawingml/2006/main">
              <a:ext uri="{FF2B5EF4-FFF2-40B4-BE49-F238E27FC236}">
                <a16:creationId xmlns:a16="http://schemas.microsoft.com/office/drawing/2014/main" id="{C4EF303E-7A72-4338-BB81-9FBA3FC8CF82}"/>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[7] [10] [11] [12] [13]</a:t>
            </a:r>
          </a:p>
        </p:txBody>
      </p:sp>
      <p:sp>
        <p:nvSpPr>
          <p:cNvPr id="4" name="text">
            <a:extLst xmlns:a="http://schemas.openxmlformats.org/drawingml/2006/main">
              <a:ext uri="{FF2B5EF4-FFF2-40B4-BE49-F238E27FC236}">
                <a16:creationId xmlns:a16="http://schemas.microsoft.com/office/drawing/2014/main" id="{6D9F3364-1D01-4CDB-899D-3DC22FA5CE4A}"/>
              </a:ext>
            </a:extLst>
          </p:cNvPr>
          <p:cNvSpPr>
            <a:spLocks xmlns:a="http://schemas.openxmlformats.org/drawingml/2006/main" noGrp="1"/>
          </p:cNvSpPr>
          <p:nvPr/>
        </p:nvSpPr>
        <p:spPr>
          <a:xfrm xmlns:a="http://schemas.openxmlformats.org/drawingml/2006/main">
            <a:off x="609600" y="1343025"/>
            <a:ext cx="109728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12 días. Diarrea de 24 h y debilidad. Sangre venosa yugular a 37 °C.</a:t>
            </a:r>
          </a:p>
        </p:txBody>
      </p:sp>
      <p:pic>
        <p:nvPicPr>
          <p:cNvPr id="5" name="">
            <a:extLst xmlns:a="http://schemas.openxmlformats.org/drawingml/2006/main">
              <a:ext uri="{FF2B5EF4-FFF2-40B4-BE49-F238E27FC236}">
                <a16:creationId xmlns:a16="http://schemas.microsoft.com/office/drawing/2014/main" id="{AFB8DFE8-2421-422F-A9BB-F59CD7BA8B51}"/>
              </a:ext>
            </a:extLst>
          </p:cNvPr>
          <p:cNvPicPr>
            <a:picLocks xmlns:a="http://schemas.openxmlformats.org/drawingml/2006/main" noChangeAspect="1"/>
          </p:cNvPicPr>
          <p:nvPr/>
        </p:nvPicPr>
        <p:blipFill>
          <a:blip xmlns:r="http://schemas.openxmlformats.org/officeDocument/2006/relationships" xmlns:a="http://schemas.openxmlformats.org/drawingml/2006/main" r:embed="R1d0491c37fab4364"/>
          <a:stretch xmlns:a="http://schemas.openxmlformats.org/drawingml/2006/main"/>
        </p:blipFill>
        <p:spPr>
          <a:xfrm xmlns:a="http://schemas.openxmlformats.org/drawingml/2006/main">
            <a:off x="609600" y="2200258"/>
            <a:ext cx="4095750" cy="2305084"/>
          </a:xfrm>
          <a:prstGeom xmlns:a="http://schemas.openxmlformats.org/drawingml/2006/main" prst="rect">
            <a:avLst/>
          </a:prstGeom>
        </p:spPr>
      </p:pic>
      <p:sp>
        <p:nvSpPr>
          <p:cNvPr id="6" name="text">
            <a:extLst xmlns:a="http://schemas.openxmlformats.org/drawingml/2006/main">
              <a:ext uri="{FF2B5EF4-FFF2-40B4-BE49-F238E27FC236}">
                <a16:creationId xmlns:a16="http://schemas.microsoft.com/office/drawing/2014/main" id="{D57C8177-37FB-4C22-9C50-8E82E55B046A}"/>
              </a:ext>
            </a:extLst>
          </p:cNvPr>
          <p:cNvSpPr>
            <a:spLocks xmlns:a="http://schemas.openxmlformats.org/drawingml/2006/main" noGrp="1"/>
          </p:cNvSpPr>
          <p:nvPr/>
        </p:nvSpPr>
        <p:spPr>
          <a:xfrm xmlns:a="http://schemas.openxmlformats.org/drawingml/2006/main">
            <a:off x="609600" y="4572000"/>
            <a:ext cx="409575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Ilustración didáctica del contexto bovino; no corresponde a un paciente real.</a:t>
            </a:r>
          </a:p>
        </p:txBody>
      </p:sp>
      <p:graphicFrame>
        <p:nvGraphicFramePr>
          <p:cNvPr id="7" name="">
            <a:extLst xmlns:a="http://schemas.openxmlformats.org/drawingml/2006/main">
              <a:ext uri="{FF2B5EF4-FFF2-40B4-BE49-F238E27FC236}">
                <a16:creationId xmlns:a16="http://schemas.microsoft.com/office/drawing/2014/main" id="{4C4BB686-0B8F-429C-A43F-2F3A2341874A}"/>
              </a:ext>
            </a:extLst>
          </p:cNvPr>
          <p:cNvGraphicFramePr/>
          <p:nvPr/>
        </p:nvGraphicFramePr>
        <p:xfrm>
          <a:off xmlns:a="http://schemas.openxmlformats.org/drawingml/2006/main" x="5143500" y="2076450"/>
          <a:ext xmlns:a="http://schemas.openxmlformats.org/drawingml/2006/main" cx="6438900" cy="2724150"/>
        </p:xfrm>
        <a:graphic xmlns:a="http://schemas.openxmlformats.org/drawingml/2006/main">
          <a:graphicData uri="http://schemas.openxmlformats.org/drawingml/2006/table">
            <a:tbl>
              <a:tblPr firstRow="1" bandRow="0"/>
              <a:tblGrid>
                <a:gridCol w="2762250"/>
                <a:gridCol w="3676650"/>
              </a:tblGrid>
              <a:tr h="514350">
                <a:tc>
                  <a:txBody>
                    <a:bodyPr wrap="square">
                      <a:noAutofit/>
                    </a:bodyPr>
                    <a:lstStyle/>
                    <a:p>
                      <a:pPr algn="l"/>
                      <a:r>
                        <a:rPr sz="2200" b="1">
                          <a:solidFill>
                            <a:srgbClr val="FFFFFF"/>
                          </a:solidFill>
                          <a:latin typeface="Times New Roman"/>
                          <a:ea typeface="Times New Roman"/>
                          <a:cs typeface="Times New Roman"/>
                        </a:rPr>
                        <a:t>Variable</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Resultado</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514350">
                <a:tc>
                  <a:txBody>
                    <a:bodyPr wrap="square">
                      <a:noAutofit/>
                    </a:bodyPr>
                    <a:lstStyle/>
                    <a:p>
                      <a:pPr algn="l"/>
                      <a:r>
                        <a:rPr sz="2100" b="0">
                          <a:solidFill>
                            <a:srgbClr val="181818"/>
                          </a:solidFill>
                          <a:latin typeface="Times New Roman"/>
                          <a:ea typeface="Times New Roman"/>
                          <a:cs typeface="Times New Roman"/>
                        </a:rPr>
                        <a:t>pH</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100" b="0">
                          <a:solidFill>
                            <a:srgbClr val="181818"/>
                          </a:solidFill>
                          <a:latin typeface="Times New Roman"/>
                          <a:ea typeface="Times New Roman"/>
                          <a:cs typeface="Times New Roman"/>
                        </a:rPr>
                        <a:t>7,15</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514350">
                <a:tc>
                  <a:txBody>
                    <a:bodyPr wrap="square">
                      <a:noAutofit/>
                    </a:bodyPr>
                    <a:lstStyle/>
                    <a:p>
                      <a:pPr algn="l"/>
                      <a:r>
                        <a:rPr sz="2100" b="0">
                          <a:solidFill>
                            <a:srgbClr val="181818"/>
                          </a:solidFill>
                          <a:latin typeface="Times New Roman"/>
                          <a:ea typeface="Times New Roman"/>
                          <a:cs typeface="Times New Roman"/>
                        </a:rPr>
                        <a:t>PCO₂</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100" b="0">
                          <a:solidFill>
                            <a:srgbClr val="181818"/>
                          </a:solidFill>
                          <a:latin typeface="Times New Roman"/>
                          <a:ea typeface="Times New Roman"/>
                          <a:cs typeface="Times New Roman"/>
                        </a:rPr>
                        <a:t>30 mmHg</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514350">
                <a:tc>
                  <a:txBody>
                    <a:bodyPr wrap="square">
                      <a:noAutofit/>
                    </a:bodyPr>
                    <a:lstStyle/>
                    <a:p>
                      <a:pPr algn="l"/>
                      <a:r>
                        <a:rPr sz="2100" b="0">
                          <a:solidFill>
                            <a:srgbClr val="181818"/>
                          </a:solidFill>
                          <a:latin typeface="Times New Roman"/>
                          <a:ea typeface="Times New Roman"/>
                          <a:cs typeface="Times New Roman"/>
                        </a:rPr>
                        <a:t>HCO₃⁻</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100" b="0">
                          <a:solidFill>
                            <a:srgbClr val="181818"/>
                          </a:solidFill>
                          <a:latin typeface="Times New Roman"/>
                          <a:ea typeface="Times New Roman"/>
                          <a:cs typeface="Times New Roman"/>
                        </a:rPr>
                        <a:t>10 mmol/L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666750">
                <a:tc>
                  <a:txBody>
                    <a:bodyPr wrap="square">
                      <a:noAutofit/>
                    </a:bodyPr>
                    <a:lstStyle/>
                    <a:p>
                      <a:pPr algn="l"/>
                      <a:r>
                        <a:rPr sz="2100" b="0">
                          <a:solidFill>
                            <a:srgbClr val="181818"/>
                          </a:solidFill>
                          <a:latin typeface="Times New Roman"/>
                          <a:ea typeface="Times New Roman"/>
                          <a:cs typeface="Times New Roman"/>
                        </a:rPr>
                        <a:t>Na⁺ / K⁺ / Cl⁻</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100" b="0">
                          <a:solidFill>
                            <a:srgbClr val="181818"/>
                          </a:solidFill>
                          <a:latin typeface="Times New Roman"/>
                          <a:ea typeface="Times New Roman"/>
                          <a:cs typeface="Times New Roman"/>
                        </a:rPr>
                        <a:t>135 / 4,8 / 102 mmol/L</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bl>
          </a:graphicData>
        </a:graphic>
      </p:graphicFrame>
      <p:sp>
        <p:nvSpPr>
          <p:cNvPr id="8" name="text">
            <a:extLst xmlns:a="http://schemas.openxmlformats.org/drawingml/2006/main">
              <a:ext uri="{FF2B5EF4-FFF2-40B4-BE49-F238E27FC236}">
                <a16:creationId xmlns:a16="http://schemas.microsoft.com/office/drawing/2014/main" id="{9BA8705F-97E9-487B-B3E5-0ED89C74585A}"/>
              </a:ext>
            </a:extLst>
          </p:cNvPr>
          <p:cNvSpPr>
            <a:spLocks xmlns:a="http://schemas.openxmlformats.org/drawingml/2006/main" noGrp="1"/>
          </p:cNvSpPr>
          <p:nvPr/>
        </p:nvSpPr>
        <p:spPr>
          <a:xfrm xmlns:a="http://schemas.openxmlformats.org/drawingml/2006/main">
            <a:off x="609600" y="5019675"/>
            <a:ext cx="10972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1">
                <a:solidFill>
                  <a:srgbClr val="367653"/>
                </a:solidFill>
                <a:latin typeface="Times New Roman"/>
                <a:ea typeface="Times New Roman"/>
                <a:cs typeface="Times New Roman"/>
              </a:defRPr>
            </a:defPPr>
            <a:lvl1pPr algn="l">
              <a:defRPr sz="2200" b="1">
                <a:solidFill>
                  <a:srgbClr val="367653"/>
                </a:solidFill>
                <a:latin typeface="Times New Roman"/>
                <a:ea typeface="Times New Roman"/>
                <a:cs typeface="Times New Roman"/>
              </a:defRPr>
            </a:lvl1pPr>
            <a:lvl2pPr algn="l">
              <a:defRPr sz="2200" b="1">
                <a:solidFill>
                  <a:srgbClr val="367653"/>
                </a:solidFill>
                <a:latin typeface="Times New Roman"/>
                <a:ea typeface="Times New Roman"/>
                <a:cs typeface="Times New Roman"/>
              </a:defRPr>
            </a:lvl2pPr>
            <a:lvl3pPr algn="l">
              <a:defRPr sz="2200" b="1">
                <a:solidFill>
                  <a:srgbClr val="367653"/>
                </a:solidFill>
                <a:latin typeface="Times New Roman"/>
                <a:ea typeface="Times New Roman"/>
                <a:cs typeface="Times New Roman"/>
              </a:defRPr>
            </a:lvl3pPr>
            <a:lvl4pPr algn="l">
              <a:defRPr sz="2200" b="1">
                <a:solidFill>
                  <a:srgbClr val="367653"/>
                </a:solidFill>
                <a:latin typeface="Times New Roman"/>
                <a:ea typeface="Times New Roman"/>
                <a:cs typeface="Times New Roman"/>
              </a:defRPr>
            </a:lvl4pPr>
            <a:lvl5pPr algn="l">
              <a:defRPr sz="2200" b="1">
                <a:solidFill>
                  <a:srgbClr val="367653"/>
                </a:solidFill>
                <a:latin typeface="Times New Roman"/>
                <a:ea typeface="Times New Roman"/>
                <a:cs typeface="Times New Roman"/>
              </a:defRPr>
            </a:lvl5pPr>
            <a:lvl6pPr algn="l">
              <a:defRPr sz="2200" b="1">
                <a:solidFill>
                  <a:srgbClr val="367653"/>
                </a:solidFill>
                <a:latin typeface="Times New Roman"/>
                <a:ea typeface="Times New Roman"/>
                <a:cs typeface="Times New Roman"/>
              </a:defRPr>
            </a:lvl6pPr>
            <a:lvl7pPr algn="l">
              <a:defRPr sz="2200" b="1">
                <a:solidFill>
                  <a:srgbClr val="367653"/>
                </a:solidFill>
                <a:latin typeface="Times New Roman"/>
                <a:ea typeface="Times New Roman"/>
                <a:cs typeface="Times New Roman"/>
              </a:defRPr>
            </a:lvl7pPr>
            <a:lvl8pPr algn="l">
              <a:defRPr sz="2200" b="1">
                <a:solidFill>
                  <a:srgbClr val="367653"/>
                </a:solidFill>
                <a:latin typeface="Times New Roman"/>
                <a:ea typeface="Times New Roman"/>
                <a:cs typeface="Times New Roman"/>
              </a:defRPr>
            </a:lvl8pPr>
            <a:lvl9pPr algn="l">
              <a:defRPr sz="2200" b="1">
                <a:solidFill>
                  <a:srgbClr val="367653"/>
                </a:solidFill>
                <a:latin typeface="Times New Roman"/>
                <a:ea typeface="Times New Roman"/>
                <a:cs typeface="Times New Roman"/>
              </a:defRPr>
            </a:lvl9pPr>
          </a:lstStyle>
          <a:p xmlns:a="http://schemas.openxmlformats.org/drawingml/2006/main">
            <a:pPr algn="l">
              <a:defRPr sz="2200" b="1">
                <a:solidFill>
                  <a:srgbClr val="367653"/>
                </a:solidFill>
                <a:latin typeface="Times New Roman"/>
                <a:ea typeface="Times New Roman"/>
                <a:cs typeface="Times New Roman"/>
              </a:defRPr>
            </a:pPr>
            <a:r>
              <a:rPr sz="2200" b="1">
                <a:solidFill>
                  <a:srgbClr val="367653"/>
                </a:solidFill>
                <a:latin typeface="Times New Roman"/>
                <a:ea typeface="Times New Roman"/>
                <a:cs typeface="Times New Roman"/>
              </a:rPr>
              <a:t>¿Qué interpretación está mejor sustentada?</a:t>
            </a:r>
          </a:p>
        </p:txBody>
      </p:sp>
      <p:sp>
        <p:nvSpPr>
          <p:cNvPr id="9" name="text">
            <a:extLst xmlns:a="http://schemas.openxmlformats.org/drawingml/2006/main">
              <a:ext uri="{FF2B5EF4-FFF2-40B4-BE49-F238E27FC236}">
                <a16:creationId xmlns:a16="http://schemas.microsoft.com/office/drawing/2014/main" id="{D2D5F621-A1A7-4151-AE26-2BAEEE891933}"/>
              </a:ext>
            </a:extLst>
          </p:cNvPr>
          <p:cNvSpPr>
            <a:spLocks xmlns:a="http://schemas.openxmlformats.org/drawingml/2006/main" noGrp="1"/>
          </p:cNvSpPr>
          <p:nvPr/>
        </p:nvSpPr>
        <p:spPr>
          <a:xfrm xmlns:a="http://schemas.openxmlformats.org/drawingml/2006/main">
            <a:off x="609600" y="5438775"/>
            <a:ext cx="10972800"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 Acidosis metabólica; causa por caracterizar.</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B. Alcalosis respiratoria como única explicación.</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C. Acidosis por D-lactato demostrada.</a:t>
            </a:r>
          </a:p>
        </p:txBody>
      </p:sp>
    </p:spTree>
    <p:extLst>
      <p:ext uri="{BB962C8B-B14F-4D97-AF65-F5344CB8AC3E}">
        <p14:creationId xmlns:p14="http://schemas.microsoft.com/office/powerpoint/2010/main" val="178119988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37D4251C-F08E-42C5-8420-37FBA506D401}"/>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Pregunta 5. Hipoventilación en un perro</a:t>
            </a:r>
          </a:p>
        </p:txBody>
      </p:sp>
      <p:sp>
        <p:nvSpPr>
          <p:cNvPr id="2" name="page-number">
            <a:extLst xmlns:a="http://schemas.openxmlformats.org/drawingml/2006/main">
              <a:ext uri="{FF2B5EF4-FFF2-40B4-BE49-F238E27FC236}">
                <a16:creationId xmlns:a16="http://schemas.microsoft.com/office/drawing/2014/main" id="{8B4B45BD-4562-41C6-B4D4-D198D77520C1}"/>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13</a:t>
            </a:r>
          </a:p>
        </p:txBody>
      </p:sp>
      <p:sp>
        <p:nvSpPr>
          <p:cNvPr id="3" name="sources">
            <a:extLst xmlns:a="http://schemas.openxmlformats.org/drawingml/2006/main">
              <a:ext uri="{FF2B5EF4-FFF2-40B4-BE49-F238E27FC236}">
                <a16:creationId xmlns:a16="http://schemas.microsoft.com/office/drawing/2014/main" id="{D58E7B4B-63B3-4046-A38A-F6E5214A2177}"/>
              </a:ext>
            </a:extLst>
          </p:cNvPr>
          <p:cNvSpPr>
            <a:spLocks xmlns:a="http://schemas.openxmlformats.org/drawingml/2006/main" noGrp="1"/>
          </p:cNvSpPr>
          <p:nvPr/>
        </p:nvSpPr>
        <p:spPr>
          <a:xfrm xmlns:a="http://schemas.openxmlformats.org/drawingml/2006/main">
            <a:off x="609600" y="6419850"/>
            <a:ext cx="10287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Fuentes: [2] [3] [7] [14]</a:t>
            </a:r>
          </a:p>
        </p:txBody>
      </p:sp>
      <p:sp>
        <p:nvSpPr>
          <p:cNvPr id="4" name="text">
            <a:extLst xmlns:a="http://schemas.openxmlformats.org/drawingml/2006/main">
              <a:ext uri="{FF2B5EF4-FFF2-40B4-BE49-F238E27FC236}">
                <a16:creationId xmlns:a16="http://schemas.microsoft.com/office/drawing/2014/main" id="{FC43F545-0D00-4840-8C51-57265CB49E2F}"/>
              </a:ext>
            </a:extLst>
          </p:cNvPr>
          <p:cNvSpPr>
            <a:spLocks xmlns:a="http://schemas.openxmlformats.org/drawingml/2006/main" noGrp="1"/>
          </p:cNvSpPr>
          <p:nvPr/>
        </p:nvSpPr>
        <p:spPr>
          <a:xfrm xmlns:a="http://schemas.openxmlformats.org/drawingml/2006/main">
            <a:off x="609600" y="1343025"/>
            <a:ext cx="109728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0">
                <a:solidFill>
                  <a:srgbClr val="181818"/>
                </a:solidFill>
                <a:latin typeface="Times New Roman"/>
                <a:ea typeface="Times New Roman"/>
                <a:cs typeface="Times New Roman"/>
              </a:defRPr>
            </a:defPPr>
            <a:lvl1pPr algn="l">
              <a:defRPr sz="2200" b="0">
                <a:solidFill>
                  <a:srgbClr val="181818"/>
                </a:solidFill>
                <a:latin typeface="Times New Roman"/>
                <a:ea typeface="Times New Roman"/>
                <a:cs typeface="Times New Roman"/>
              </a:defRPr>
            </a:lvl1pPr>
            <a:lvl2pPr algn="l">
              <a:defRPr sz="2200" b="0">
                <a:solidFill>
                  <a:srgbClr val="181818"/>
                </a:solidFill>
                <a:latin typeface="Times New Roman"/>
                <a:ea typeface="Times New Roman"/>
                <a:cs typeface="Times New Roman"/>
              </a:defRPr>
            </a:lvl2pPr>
            <a:lvl3pPr algn="l">
              <a:defRPr sz="2200" b="0">
                <a:solidFill>
                  <a:srgbClr val="181818"/>
                </a:solidFill>
                <a:latin typeface="Times New Roman"/>
                <a:ea typeface="Times New Roman"/>
                <a:cs typeface="Times New Roman"/>
              </a:defRPr>
            </a:lvl3pPr>
            <a:lvl4pPr algn="l">
              <a:defRPr sz="2200" b="0">
                <a:solidFill>
                  <a:srgbClr val="181818"/>
                </a:solidFill>
                <a:latin typeface="Times New Roman"/>
                <a:ea typeface="Times New Roman"/>
                <a:cs typeface="Times New Roman"/>
              </a:defRPr>
            </a:lvl4pPr>
            <a:lvl5pPr algn="l">
              <a:defRPr sz="2200" b="0">
                <a:solidFill>
                  <a:srgbClr val="181818"/>
                </a:solidFill>
                <a:latin typeface="Times New Roman"/>
                <a:ea typeface="Times New Roman"/>
                <a:cs typeface="Times New Roman"/>
              </a:defRPr>
            </a:lvl5pPr>
            <a:lvl6pPr algn="l">
              <a:defRPr sz="2200" b="0">
                <a:solidFill>
                  <a:srgbClr val="181818"/>
                </a:solidFill>
                <a:latin typeface="Times New Roman"/>
                <a:ea typeface="Times New Roman"/>
                <a:cs typeface="Times New Roman"/>
              </a:defRPr>
            </a:lvl6pPr>
            <a:lvl7pPr algn="l">
              <a:defRPr sz="2200" b="0">
                <a:solidFill>
                  <a:srgbClr val="181818"/>
                </a:solidFill>
                <a:latin typeface="Times New Roman"/>
                <a:ea typeface="Times New Roman"/>
                <a:cs typeface="Times New Roman"/>
              </a:defRPr>
            </a:lvl7pPr>
            <a:lvl8pPr algn="l">
              <a:defRPr sz="2200" b="0">
                <a:solidFill>
                  <a:srgbClr val="181818"/>
                </a:solidFill>
                <a:latin typeface="Times New Roman"/>
                <a:ea typeface="Times New Roman"/>
                <a:cs typeface="Times New Roman"/>
              </a:defRPr>
            </a:lvl8pPr>
            <a:lvl9pPr algn="l">
              <a:defRPr sz="2200" b="0">
                <a:solidFill>
                  <a:srgbClr val="181818"/>
                </a:solidFill>
                <a:latin typeface="Times New Roman"/>
                <a:ea typeface="Times New Roman"/>
                <a:cs typeface="Times New Roman"/>
              </a:defRPr>
            </a:lvl9pPr>
          </a:lstStyle>
          <a:p xmlns:a="http://schemas.openxmlformats.org/drawingml/2006/main">
            <a:pPr algn="l">
              <a:defRPr sz="2200" b="0">
                <a:solidFill>
                  <a:srgbClr val="181818"/>
                </a:solidFill>
                <a:latin typeface="Times New Roman"/>
                <a:ea typeface="Times New Roman"/>
                <a:cs typeface="Times New Roman"/>
              </a:defRPr>
            </a:pPr>
            <a:r>
              <a:rPr sz="2200" b="0">
                <a:solidFill>
                  <a:srgbClr val="181818"/>
                </a:solidFill>
                <a:latin typeface="Times New Roman"/>
                <a:ea typeface="Times New Roman"/>
                <a:cs typeface="Times New Roman"/>
              </a:rPr>
              <a:t>Anestesia con menor ventilación alveolar durante 20 min. Sangre arterial a 37 °C.</a:t>
            </a:r>
          </a:p>
        </p:txBody>
      </p:sp>
      <p:pic>
        <p:nvPicPr>
          <p:cNvPr id="5" name="">
            <a:extLst xmlns:a="http://schemas.openxmlformats.org/drawingml/2006/main">
              <a:ext uri="{FF2B5EF4-FFF2-40B4-BE49-F238E27FC236}">
                <a16:creationId xmlns:a16="http://schemas.microsoft.com/office/drawing/2014/main" id="{8A822DA7-9F68-478F-9DFC-87109BD10089}"/>
              </a:ext>
            </a:extLst>
          </p:cNvPr>
          <p:cNvPicPr>
            <a:picLocks xmlns:a="http://schemas.openxmlformats.org/drawingml/2006/main" noChangeAspect="1"/>
          </p:cNvPicPr>
          <p:nvPr/>
        </p:nvPicPr>
        <p:blipFill>
          <a:blip xmlns:r="http://schemas.openxmlformats.org/officeDocument/2006/relationships" xmlns:a="http://schemas.openxmlformats.org/drawingml/2006/main" r:embed="Rdb85f88266ab4bfc"/>
          <a:stretch xmlns:a="http://schemas.openxmlformats.org/drawingml/2006/main"/>
        </p:blipFill>
        <p:spPr>
          <a:xfrm xmlns:a="http://schemas.openxmlformats.org/drawingml/2006/main">
            <a:off x="609600" y="2200258"/>
            <a:ext cx="4095750" cy="2305084"/>
          </a:xfrm>
          <a:prstGeom xmlns:a="http://schemas.openxmlformats.org/drawingml/2006/main" prst="rect">
            <a:avLst/>
          </a:prstGeom>
        </p:spPr>
      </p:pic>
      <p:sp>
        <p:nvSpPr>
          <p:cNvPr id="6" name="text">
            <a:extLst xmlns:a="http://schemas.openxmlformats.org/drawingml/2006/main">
              <a:ext uri="{FF2B5EF4-FFF2-40B4-BE49-F238E27FC236}">
                <a16:creationId xmlns:a16="http://schemas.microsoft.com/office/drawing/2014/main" id="{90AC6D2A-7860-4E07-B7D4-66B5AFDE82D4}"/>
              </a:ext>
            </a:extLst>
          </p:cNvPr>
          <p:cNvSpPr>
            <a:spLocks xmlns:a="http://schemas.openxmlformats.org/drawingml/2006/main" noGrp="1"/>
          </p:cNvSpPr>
          <p:nvPr/>
        </p:nvSpPr>
        <p:spPr>
          <a:xfrm xmlns:a="http://schemas.openxmlformats.org/drawingml/2006/main">
            <a:off x="609600" y="4572000"/>
            <a:ext cx="409575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15151"/>
                </a:solidFill>
                <a:latin typeface="Times New Roman"/>
                <a:ea typeface="Times New Roman"/>
                <a:cs typeface="Times New Roman"/>
              </a:defRPr>
            </a:defPPr>
            <a:lvl1pPr algn="l">
              <a:defRPr sz="1200" b="0">
                <a:solidFill>
                  <a:srgbClr val="515151"/>
                </a:solidFill>
                <a:latin typeface="Times New Roman"/>
                <a:ea typeface="Times New Roman"/>
                <a:cs typeface="Times New Roman"/>
              </a:defRPr>
            </a:lvl1pPr>
            <a:lvl2pPr algn="l">
              <a:defRPr sz="1200" b="0">
                <a:solidFill>
                  <a:srgbClr val="515151"/>
                </a:solidFill>
                <a:latin typeface="Times New Roman"/>
                <a:ea typeface="Times New Roman"/>
                <a:cs typeface="Times New Roman"/>
              </a:defRPr>
            </a:lvl2pPr>
            <a:lvl3pPr algn="l">
              <a:defRPr sz="1200" b="0">
                <a:solidFill>
                  <a:srgbClr val="515151"/>
                </a:solidFill>
                <a:latin typeface="Times New Roman"/>
                <a:ea typeface="Times New Roman"/>
                <a:cs typeface="Times New Roman"/>
              </a:defRPr>
            </a:lvl3pPr>
            <a:lvl4pPr algn="l">
              <a:defRPr sz="1200" b="0">
                <a:solidFill>
                  <a:srgbClr val="515151"/>
                </a:solidFill>
                <a:latin typeface="Times New Roman"/>
                <a:ea typeface="Times New Roman"/>
                <a:cs typeface="Times New Roman"/>
              </a:defRPr>
            </a:lvl4pPr>
            <a:lvl5pPr algn="l">
              <a:defRPr sz="1200" b="0">
                <a:solidFill>
                  <a:srgbClr val="515151"/>
                </a:solidFill>
                <a:latin typeface="Times New Roman"/>
                <a:ea typeface="Times New Roman"/>
                <a:cs typeface="Times New Roman"/>
              </a:defRPr>
            </a:lvl5pPr>
            <a:lvl6pPr algn="l">
              <a:defRPr sz="1200" b="0">
                <a:solidFill>
                  <a:srgbClr val="515151"/>
                </a:solidFill>
                <a:latin typeface="Times New Roman"/>
                <a:ea typeface="Times New Roman"/>
                <a:cs typeface="Times New Roman"/>
              </a:defRPr>
            </a:lvl6pPr>
            <a:lvl7pPr algn="l">
              <a:defRPr sz="1200" b="0">
                <a:solidFill>
                  <a:srgbClr val="515151"/>
                </a:solidFill>
                <a:latin typeface="Times New Roman"/>
                <a:ea typeface="Times New Roman"/>
                <a:cs typeface="Times New Roman"/>
              </a:defRPr>
            </a:lvl7pPr>
            <a:lvl8pPr algn="l">
              <a:defRPr sz="1200" b="0">
                <a:solidFill>
                  <a:srgbClr val="515151"/>
                </a:solidFill>
                <a:latin typeface="Times New Roman"/>
                <a:ea typeface="Times New Roman"/>
                <a:cs typeface="Times New Roman"/>
              </a:defRPr>
            </a:lvl8pPr>
            <a:lvl9pPr algn="l">
              <a:defRPr sz="1200" b="0">
                <a:solidFill>
                  <a:srgbClr val="515151"/>
                </a:solidFill>
                <a:latin typeface="Times New Roman"/>
                <a:ea typeface="Times New Roman"/>
                <a:cs typeface="Times New Roman"/>
              </a:defRPr>
            </a:lvl9pPr>
          </a:lstStyle>
          <a:p xmlns:a="http://schemas.openxmlformats.org/drawingml/2006/main">
            <a:pPr algn="l">
              <a:defRPr sz="1200" b="0">
                <a:solidFill>
                  <a:srgbClr val="515151"/>
                </a:solidFill>
                <a:latin typeface="Times New Roman"/>
                <a:ea typeface="Times New Roman"/>
                <a:cs typeface="Times New Roman"/>
              </a:defRPr>
            </a:pPr>
            <a:r>
              <a:rPr sz="1200" b="0">
                <a:solidFill>
                  <a:srgbClr val="515151"/>
                </a:solidFill>
                <a:latin typeface="Times New Roman"/>
                <a:ea typeface="Times New Roman"/>
                <a:cs typeface="Times New Roman"/>
              </a:rPr>
              <a:t>Ilustración didáctica del contexto canino; no representa un protocolo anestésico.</a:t>
            </a:r>
          </a:p>
        </p:txBody>
      </p:sp>
      <p:graphicFrame>
        <p:nvGraphicFramePr>
          <p:cNvPr id="7" name="">
            <a:extLst xmlns:a="http://schemas.openxmlformats.org/drawingml/2006/main">
              <a:ext uri="{FF2B5EF4-FFF2-40B4-BE49-F238E27FC236}">
                <a16:creationId xmlns:a16="http://schemas.microsoft.com/office/drawing/2014/main" id="{686A32B5-3D73-4858-BFE6-EB17C0DEC311}"/>
              </a:ext>
            </a:extLst>
          </p:cNvPr>
          <p:cNvGraphicFramePr/>
          <p:nvPr/>
        </p:nvGraphicFramePr>
        <p:xfrm>
          <a:off xmlns:a="http://schemas.openxmlformats.org/drawingml/2006/main" x="5143500" y="2076450"/>
          <a:ext xmlns:a="http://schemas.openxmlformats.org/drawingml/2006/main" cx="6438900" cy="2724150"/>
        </p:xfrm>
        <a:graphic xmlns:a="http://schemas.openxmlformats.org/drawingml/2006/main">
          <a:graphicData uri="http://schemas.openxmlformats.org/drawingml/2006/table">
            <a:tbl>
              <a:tblPr firstRow="1" bandRow="0"/>
              <a:tblGrid>
                <a:gridCol w="2152650"/>
                <a:gridCol w="2143125"/>
                <a:gridCol w="2143125"/>
              </a:tblGrid>
              <a:tr h="581025">
                <a:tc>
                  <a:txBody>
                    <a:bodyPr wrap="square">
                      <a:noAutofit/>
                    </a:bodyPr>
                    <a:lstStyle/>
                    <a:p>
                      <a:pPr algn="l"/>
                      <a:r>
                        <a:rPr sz="2200" b="1">
                          <a:solidFill>
                            <a:srgbClr val="FFFFFF"/>
                          </a:solidFill>
                          <a:latin typeface="Times New Roman"/>
                          <a:ea typeface="Times New Roman"/>
                          <a:cs typeface="Times New Roman"/>
                        </a:rPr>
                        <a:t>Variable</a:t>
                      </a:r>
                    </a:p>
                  </a:txBody>
                  <a:tcPr marL="142875" marR="142875" marT="66675" marB="47625" anchor="ctr">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Previo</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c>
                  <a:txBody>
                    <a:bodyPr wrap="square">
                      <a:noAutofit/>
                    </a:bodyPr>
                    <a:lstStyle/>
                    <a:p>
                      <a:pPr algn="l"/>
                      <a:r>
                        <a:rPr sz="2200" b="1">
                          <a:solidFill>
                            <a:srgbClr val="FFFFFF"/>
                          </a:solidFill>
                          <a:latin typeface="Times New Roman"/>
                          <a:ea typeface="Times New Roman"/>
                          <a:cs typeface="Times New Roman"/>
                        </a:rPr>
                        <a:t>20 min</a:t>
                      </a:r>
                    </a:p>
                  </a:txBody>
                  <a:tcPr marL="142875" marR="142875" marT="66675" marB="47625" anchor="ctr">
                    <a:lnR w="19050">
                      <a:solidFill>
                        <a:srgbClr val="FFFFFF"/>
                      </a:solidFill>
                      <a:prstDash val="solid"/>
                    </a:lnR>
                    <a:lnT w="19050">
                      <a:solidFill>
                        <a:srgbClr val="FFFFFF"/>
                      </a:solidFill>
                      <a:prstDash val="solid"/>
                    </a:lnT>
                    <a:lnB w="19050">
                      <a:solidFill>
                        <a:srgbClr val="FFFFFF"/>
                      </a:solidFill>
                      <a:prstDash val="solid"/>
                    </a:lnB>
                    <a:solidFill>
                      <a:srgbClr val="174A35"/>
                    </a:solidFill>
                  </a:tcPr>
                </a:tc>
              </a:tr>
              <a:tr h="714375">
                <a:tc>
                  <a:txBody>
                    <a:bodyPr wrap="square">
                      <a:noAutofit/>
                    </a:bodyPr>
                    <a:lstStyle/>
                    <a:p>
                      <a:pPr algn="l"/>
                      <a:r>
                        <a:rPr sz="2200" b="0">
                          <a:solidFill>
                            <a:srgbClr val="181818"/>
                          </a:solidFill>
                          <a:latin typeface="Times New Roman"/>
                          <a:ea typeface="Times New Roman"/>
                          <a:cs typeface="Times New Roman"/>
                        </a:rPr>
                        <a:t>pH</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7,40</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7,28</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r h="714375">
                <a:tc>
                  <a:txBody>
                    <a:bodyPr wrap="square">
                      <a:noAutofit/>
                    </a:bodyPr>
                    <a:lstStyle/>
                    <a:p>
                      <a:pPr algn="l"/>
                      <a:r>
                        <a:rPr sz="2200" b="0">
                          <a:solidFill>
                            <a:srgbClr val="181818"/>
                          </a:solidFill>
                          <a:latin typeface="Times New Roman"/>
                          <a:ea typeface="Times New Roman"/>
                          <a:cs typeface="Times New Roman"/>
                        </a:rPr>
                        <a:t>PCO₂</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200" b="0">
                          <a:solidFill>
                            <a:srgbClr val="181818"/>
                          </a:solidFill>
                          <a:latin typeface="Times New Roman"/>
                          <a:ea typeface="Times New Roman"/>
                          <a:cs typeface="Times New Roman"/>
                        </a:rPr>
                        <a:t>40 mmHg</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c>
                  <a:txBody>
                    <a:bodyPr wrap="square">
                      <a:noAutofit/>
                    </a:bodyPr>
                    <a:lstStyle/>
                    <a:p>
                      <a:pPr algn="l"/>
                      <a:r>
                        <a:rPr sz="2200" b="0">
                          <a:solidFill>
                            <a:srgbClr val="181818"/>
                          </a:solidFill>
                          <a:latin typeface="Times New Roman"/>
                          <a:ea typeface="Times New Roman"/>
                          <a:cs typeface="Times New Roman"/>
                        </a:rPr>
                        <a:t>60 mmHg</a:t>
                      </a:r>
                    </a:p>
                  </a:txBody>
                  <a:tcPr marL="142875" marR="142875" marT="66675" marB="47625" anchor="ctr">
                    <a:lnR w="19050">
                      <a:solidFill>
                        <a:srgbClr val="FFFFFF"/>
                      </a:solidFill>
                      <a:prstDash val="solid"/>
                    </a:lnR>
                    <a:lnB w="19050">
                      <a:solidFill>
                        <a:srgbClr val="FFFFFF"/>
                      </a:solidFill>
                      <a:prstDash val="solid"/>
                    </a:lnB>
                    <a:solidFill>
                      <a:srgbClr val="FFFFFF"/>
                    </a:solidFill>
                  </a:tcPr>
                </a:tc>
              </a:tr>
              <a:tr h="714375">
                <a:tc>
                  <a:txBody>
                    <a:bodyPr wrap="square">
                      <a:noAutofit/>
                    </a:bodyPr>
                    <a:lstStyle/>
                    <a:p>
                      <a:pPr algn="l"/>
                      <a:r>
                        <a:rPr sz="2200" b="0">
                          <a:solidFill>
                            <a:srgbClr val="181818"/>
                          </a:solidFill>
                          <a:latin typeface="Times New Roman"/>
                          <a:ea typeface="Times New Roman"/>
                          <a:cs typeface="Times New Roman"/>
                        </a:rPr>
                        <a:t>HCO₃⁻</a:t>
                      </a:r>
                    </a:p>
                  </a:txBody>
                  <a:tcPr marL="142875" marR="142875" marT="66675" marB="47625" anchor="ctr">
                    <a:lnL w="19050">
                      <a:solidFill>
                        <a:srgbClr val="FFFFFF"/>
                      </a:solidFill>
                      <a:prstDash val="solid"/>
                    </a:lnL>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24 mmol/L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c>
                  <a:txBody>
                    <a:bodyPr wrap="square">
                      <a:noAutofit/>
                    </a:bodyPr>
                    <a:lstStyle/>
                    <a:p>
                      <a:pPr algn="l"/>
                      <a:r>
                        <a:rPr sz="2200" b="0">
                          <a:solidFill>
                            <a:srgbClr val="181818"/>
                          </a:solidFill>
                          <a:latin typeface="Times New Roman"/>
                          <a:ea typeface="Times New Roman"/>
                          <a:cs typeface="Times New Roman"/>
                        </a:rPr>
                        <a:t>27 mmol/L</a:t>
                      </a:r>
                    </a:p>
                  </a:txBody>
                  <a:tcPr marL="142875" marR="142875" marT="66675" marB="47625" anchor="ctr">
                    <a:lnR w="19050">
                      <a:solidFill>
                        <a:srgbClr val="FFFFFF"/>
                      </a:solidFill>
                      <a:prstDash val="solid"/>
                    </a:lnR>
                    <a:lnB w="19050">
                      <a:solidFill>
                        <a:srgbClr val="FFFFFF"/>
                      </a:solidFill>
                      <a:prstDash val="solid"/>
                    </a:lnB>
                    <a:solidFill>
                      <a:srgbClr val="F0F5EF"/>
                    </a:solidFill>
                  </a:tcPr>
                </a:tc>
              </a:tr>
            </a:tbl>
          </a:graphicData>
        </a:graphic>
      </p:graphicFrame>
      <p:sp>
        <p:nvSpPr>
          <p:cNvPr id="8" name="text">
            <a:extLst xmlns:a="http://schemas.openxmlformats.org/drawingml/2006/main">
              <a:ext uri="{FF2B5EF4-FFF2-40B4-BE49-F238E27FC236}">
                <a16:creationId xmlns:a16="http://schemas.microsoft.com/office/drawing/2014/main" id="{186F3757-4F17-4C26-913B-6F052B293033}"/>
              </a:ext>
            </a:extLst>
          </p:cNvPr>
          <p:cNvSpPr>
            <a:spLocks xmlns:a="http://schemas.openxmlformats.org/drawingml/2006/main" noGrp="1"/>
          </p:cNvSpPr>
          <p:nvPr/>
        </p:nvSpPr>
        <p:spPr>
          <a:xfrm xmlns:a="http://schemas.openxmlformats.org/drawingml/2006/main">
            <a:off x="609600" y="5019675"/>
            <a:ext cx="10972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00" b="1">
                <a:solidFill>
                  <a:srgbClr val="367653"/>
                </a:solidFill>
                <a:latin typeface="Times New Roman"/>
                <a:ea typeface="Times New Roman"/>
                <a:cs typeface="Times New Roman"/>
              </a:defRPr>
            </a:defPPr>
            <a:lvl1pPr algn="l">
              <a:defRPr sz="2200" b="1">
                <a:solidFill>
                  <a:srgbClr val="367653"/>
                </a:solidFill>
                <a:latin typeface="Times New Roman"/>
                <a:ea typeface="Times New Roman"/>
                <a:cs typeface="Times New Roman"/>
              </a:defRPr>
            </a:lvl1pPr>
            <a:lvl2pPr algn="l">
              <a:defRPr sz="2200" b="1">
                <a:solidFill>
                  <a:srgbClr val="367653"/>
                </a:solidFill>
                <a:latin typeface="Times New Roman"/>
                <a:ea typeface="Times New Roman"/>
                <a:cs typeface="Times New Roman"/>
              </a:defRPr>
            </a:lvl2pPr>
            <a:lvl3pPr algn="l">
              <a:defRPr sz="2200" b="1">
                <a:solidFill>
                  <a:srgbClr val="367653"/>
                </a:solidFill>
                <a:latin typeface="Times New Roman"/>
                <a:ea typeface="Times New Roman"/>
                <a:cs typeface="Times New Roman"/>
              </a:defRPr>
            </a:lvl3pPr>
            <a:lvl4pPr algn="l">
              <a:defRPr sz="2200" b="1">
                <a:solidFill>
                  <a:srgbClr val="367653"/>
                </a:solidFill>
                <a:latin typeface="Times New Roman"/>
                <a:ea typeface="Times New Roman"/>
                <a:cs typeface="Times New Roman"/>
              </a:defRPr>
            </a:lvl4pPr>
            <a:lvl5pPr algn="l">
              <a:defRPr sz="2200" b="1">
                <a:solidFill>
                  <a:srgbClr val="367653"/>
                </a:solidFill>
                <a:latin typeface="Times New Roman"/>
                <a:ea typeface="Times New Roman"/>
                <a:cs typeface="Times New Roman"/>
              </a:defRPr>
            </a:lvl5pPr>
            <a:lvl6pPr algn="l">
              <a:defRPr sz="2200" b="1">
                <a:solidFill>
                  <a:srgbClr val="367653"/>
                </a:solidFill>
                <a:latin typeface="Times New Roman"/>
                <a:ea typeface="Times New Roman"/>
                <a:cs typeface="Times New Roman"/>
              </a:defRPr>
            </a:lvl6pPr>
            <a:lvl7pPr algn="l">
              <a:defRPr sz="2200" b="1">
                <a:solidFill>
                  <a:srgbClr val="367653"/>
                </a:solidFill>
                <a:latin typeface="Times New Roman"/>
                <a:ea typeface="Times New Roman"/>
                <a:cs typeface="Times New Roman"/>
              </a:defRPr>
            </a:lvl7pPr>
            <a:lvl8pPr algn="l">
              <a:defRPr sz="2200" b="1">
                <a:solidFill>
                  <a:srgbClr val="367653"/>
                </a:solidFill>
                <a:latin typeface="Times New Roman"/>
                <a:ea typeface="Times New Roman"/>
                <a:cs typeface="Times New Roman"/>
              </a:defRPr>
            </a:lvl8pPr>
            <a:lvl9pPr algn="l">
              <a:defRPr sz="2200" b="1">
                <a:solidFill>
                  <a:srgbClr val="367653"/>
                </a:solidFill>
                <a:latin typeface="Times New Roman"/>
                <a:ea typeface="Times New Roman"/>
                <a:cs typeface="Times New Roman"/>
              </a:defRPr>
            </a:lvl9pPr>
          </a:lstStyle>
          <a:p xmlns:a="http://schemas.openxmlformats.org/drawingml/2006/main">
            <a:pPr algn="l">
              <a:defRPr sz="2200" b="1">
                <a:solidFill>
                  <a:srgbClr val="367653"/>
                </a:solidFill>
                <a:latin typeface="Times New Roman"/>
                <a:ea typeface="Times New Roman"/>
                <a:cs typeface="Times New Roman"/>
              </a:defRPr>
            </a:pPr>
            <a:r>
              <a:rPr sz="2200" b="1">
                <a:solidFill>
                  <a:srgbClr val="367653"/>
                </a:solidFill>
                <a:latin typeface="Times New Roman"/>
                <a:ea typeface="Times New Roman"/>
                <a:cs typeface="Times New Roman"/>
              </a:rPr>
              <a:t>¿Qué proceso explica mejor el cambio reciente?</a:t>
            </a:r>
          </a:p>
        </p:txBody>
      </p:sp>
      <p:sp>
        <p:nvSpPr>
          <p:cNvPr id="9" name="text">
            <a:extLst xmlns:a="http://schemas.openxmlformats.org/drawingml/2006/main">
              <a:ext uri="{FF2B5EF4-FFF2-40B4-BE49-F238E27FC236}">
                <a16:creationId xmlns:a16="http://schemas.microsoft.com/office/drawing/2014/main" id="{A0383457-AB65-446F-9915-6CD99D4B1A9A}"/>
              </a:ext>
            </a:extLst>
          </p:cNvPr>
          <p:cNvSpPr>
            <a:spLocks xmlns:a="http://schemas.openxmlformats.org/drawingml/2006/main" noGrp="1"/>
          </p:cNvSpPr>
          <p:nvPr/>
        </p:nvSpPr>
        <p:spPr>
          <a:xfrm xmlns:a="http://schemas.openxmlformats.org/drawingml/2006/main">
            <a:off x="609600" y="5438775"/>
            <a:ext cx="10972800"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00" b="0">
                <a:solidFill>
                  <a:srgbClr val="181818"/>
                </a:solidFill>
                <a:latin typeface="Times New Roman"/>
                <a:ea typeface="Times New Roman"/>
                <a:cs typeface="Times New Roman"/>
              </a:defRPr>
            </a:defPPr>
            <a:lvl1pPr algn="l">
              <a:defRPr sz="2000" b="0">
                <a:solidFill>
                  <a:srgbClr val="181818"/>
                </a:solidFill>
                <a:latin typeface="Times New Roman"/>
                <a:ea typeface="Times New Roman"/>
                <a:cs typeface="Times New Roman"/>
              </a:defRPr>
            </a:lvl1pPr>
            <a:lvl2pPr algn="l">
              <a:defRPr sz="2000" b="0">
                <a:solidFill>
                  <a:srgbClr val="181818"/>
                </a:solidFill>
                <a:latin typeface="Times New Roman"/>
                <a:ea typeface="Times New Roman"/>
                <a:cs typeface="Times New Roman"/>
              </a:defRPr>
            </a:lvl2pPr>
            <a:lvl3pPr algn="l">
              <a:defRPr sz="2000" b="0">
                <a:solidFill>
                  <a:srgbClr val="181818"/>
                </a:solidFill>
                <a:latin typeface="Times New Roman"/>
                <a:ea typeface="Times New Roman"/>
                <a:cs typeface="Times New Roman"/>
              </a:defRPr>
            </a:lvl3pPr>
            <a:lvl4pPr algn="l">
              <a:defRPr sz="2000" b="0">
                <a:solidFill>
                  <a:srgbClr val="181818"/>
                </a:solidFill>
                <a:latin typeface="Times New Roman"/>
                <a:ea typeface="Times New Roman"/>
                <a:cs typeface="Times New Roman"/>
              </a:defRPr>
            </a:lvl4pPr>
            <a:lvl5pPr algn="l">
              <a:defRPr sz="2000" b="0">
                <a:solidFill>
                  <a:srgbClr val="181818"/>
                </a:solidFill>
                <a:latin typeface="Times New Roman"/>
                <a:ea typeface="Times New Roman"/>
                <a:cs typeface="Times New Roman"/>
              </a:defRPr>
            </a:lvl5pPr>
            <a:lvl6pPr algn="l">
              <a:defRPr sz="2000" b="0">
                <a:solidFill>
                  <a:srgbClr val="181818"/>
                </a:solidFill>
                <a:latin typeface="Times New Roman"/>
                <a:ea typeface="Times New Roman"/>
                <a:cs typeface="Times New Roman"/>
              </a:defRPr>
            </a:lvl6pPr>
            <a:lvl7pPr algn="l">
              <a:defRPr sz="2000" b="0">
                <a:solidFill>
                  <a:srgbClr val="181818"/>
                </a:solidFill>
                <a:latin typeface="Times New Roman"/>
                <a:ea typeface="Times New Roman"/>
                <a:cs typeface="Times New Roman"/>
              </a:defRPr>
            </a:lvl7pPr>
            <a:lvl8pPr algn="l">
              <a:defRPr sz="2000" b="0">
                <a:solidFill>
                  <a:srgbClr val="181818"/>
                </a:solidFill>
                <a:latin typeface="Times New Roman"/>
                <a:ea typeface="Times New Roman"/>
                <a:cs typeface="Times New Roman"/>
              </a:defRPr>
            </a:lvl8pPr>
            <a:lvl9pPr algn="l">
              <a:defRPr sz="2000" b="0">
                <a:solidFill>
                  <a:srgbClr val="181818"/>
                </a:solidFill>
                <a:latin typeface="Times New Roman"/>
                <a:ea typeface="Times New Roman"/>
                <a:cs typeface="Times New Roman"/>
              </a:defRPr>
            </a:lvl9pPr>
          </a:lstStyle>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A. Acidosis respiratoria aguda por retención de CO₂.</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B. Alcalosis metabólica primaria.</a:t>
            </a:r>
          </a:p>
          <a:p xmlns:a="http://schemas.openxmlformats.org/drawingml/2006/main">
            <a:pPr algn="l">
              <a:defRPr sz="2000" b="0">
                <a:solidFill>
                  <a:srgbClr val="181818"/>
                </a:solidFill>
                <a:latin typeface="Times New Roman"/>
                <a:ea typeface="Times New Roman"/>
                <a:cs typeface="Times New Roman"/>
              </a:defRPr>
            </a:pPr>
            <a:r>
              <a:rPr sz="2000" b="0">
                <a:solidFill>
                  <a:srgbClr val="181818"/>
                </a:solidFill>
                <a:latin typeface="Times New Roman"/>
                <a:ea typeface="Times New Roman"/>
                <a:cs typeface="Times New Roman"/>
              </a:rPr>
              <a:t>C. Compensación renal crónica completa.</a:t>
            </a:r>
          </a:p>
        </p:txBody>
      </p:sp>
    </p:spTree>
    <p:extLst>
      <p:ext uri="{BB962C8B-B14F-4D97-AF65-F5344CB8AC3E}">
        <p14:creationId xmlns:p14="http://schemas.microsoft.com/office/powerpoint/2010/main" val="129083865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slide-title">
            <a:extLst xmlns:a="http://schemas.openxmlformats.org/drawingml/2006/main">
              <a:ext uri="{FF2B5EF4-FFF2-40B4-BE49-F238E27FC236}">
                <a16:creationId xmlns:a16="http://schemas.microsoft.com/office/drawing/2014/main" id="{D4A458B5-AD97-40B3-B121-465AFADC5D36}"/>
              </a:ext>
            </a:extLst>
          </p:cNvPr>
          <p:cNvSpPr>
            <a:spLocks xmlns:a="http://schemas.openxmlformats.org/drawingml/2006/main" noGrp="1"/>
          </p:cNvSpPr>
          <p:nvPr/>
        </p:nvSpPr>
        <p:spPr>
          <a:xfrm xmlns:a="http://schemas.openxmlformats.org/drawingml/2006/main">
            <a:off x="609600" y="39052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00" b="1">
                <a:solidFill>
                  <a:srgbClr val="174A35"/>
                </a:solidFill>
                <a:latin typeface="Times New Roman"/>
                <a:ea typeface="Times New Roman"/>
                <a:cs typeface="Times New Roman"/>
              </a:defRPr>
            </a:defPPr>
            <a:lvl1pPr algn="l">
              <a:defRPr sz="3400" b="1">
                <a:solidFill>
                  <a:srgbClr val="174A35"/>
                </a:solidFill>
                <a:latin typeface="Times New Roman"/>
                <a:ea typeface="Times New Roman"/>
                <a:cs typeface="Times New Roman"/>
              </a:defRPr>
            </a:lvl1pPr>
            <a:lvl2pPr algn="l">
              <a:defRPr sz="3400" b="1">
                <a:solidFill>
                  <a:srgbClr val="174A35"/>
                </a:solidFill>
                <a:latin typeface="Times New Roman"/>
                <a:ea typeface="Times New Roman"/>
                <a:cs typeface="Times New Roman"/>
              </a:defRPr>
            </a:lvl2pPr>
            <a:lvl3pPr algn="l">
              <a:defRPr sz="3400" b="1">
                <a:solidFill>
                  <a:srgbClr val="174A35"/>
                </a:solidFill>
                <a:latin typeface="Times New Roman"/>
                <a:ea typeface="Times New Roman"/>
                <a:cs typeface="Times New Roman"/>
              </a:defRPr>
            </a:lvl3pPr>
            <a:lvl4pPr algn="l">
              <a:defRPr sz="3400" b="1">
                <a:solidFill>
                  <a:srgbClr val="174A35"/>
                </a:solidFill>
                <a:latin typeface="Times New Roman"/>
                <a:ea typeface="Times New Roman"/>
                <a:cs typeface="Times New Roman"/>
              </a:defRPr>
            </a:lvl4pPr>
            <a:lvl5pPr algn="l">
              <a:defRPr sz="3400" b="1">
                <a:solidFill>
                  <a:srgbClr val="174A35"/>
                </a:solidFill>
                <a:latin typeface="Times New Roman"/>
                <a:ea typeface="Times New Roman"/>
                <a:cs typeface="Times New Roman"/>
              </a:defRPr>
            </a:lvl5pPr>
            <a:lvl6pPr algn="l">
              <a:defRPr sz="3400" b="1">
                <a:solidFill>
                  <a:srgbClr val="174A35"/>
                </a:solidFill>
                <a:latin typeface="Times New Roman"/>
                <a:ea typeface="Times New Roman"/>
                <a:cs typeface="Times New Roman"/>
              </a:defRPr>
            </a:lvl6pPr>
            <a:lvl7pPr algn="l">
              <a:defRPr sz="3400" b="1">
                <a:solidFill>
                  <a:srgbClr val="174A35"/>
                </a:solidFill>
                <a:latin typeface="Times New Roman"/>
                <a:ea typeface="Times New Roman"/>
                <a:cs typeface="Times New Roman"/>
              </a:defRPr>
            </a:lvl7pPr>
            <a:lvl8pPr algn="l">
              <a:defRPr sz="3400" b="1">
                <a:solidFill>
                  <a:srgbClr val="174A35"/>
                </a:solidFill>
                <a:latin typeface="Times New Roman"/>
                <a:ea typeface="Times New Roman"/>
                <a:cs typeface="Times New Roman"/>
              </a:defRPr>
            </a:lvl8pPr>
            <a:lvl9pPr algn="l">
              <a:defRPr sz="3400" b="1">
                <a:solidFill>
                  <a:srgbClr val="174A35"/>
                </a:solidFill>
                <a:latin typeface="Times New Roman"/>
                <a:ea typeface="Times New Roman"/>
                <a:cs typeface="Times New Roman"/>
              </a:defRPr>
            </a:lvl9pPr>
          </a:lstStyle>
          <a:p xmlns:a="http://schemas.openxmlformats.org/drawingml/2006/main">
            <a:pPr algn="l">
              <a:defRPr sz="3400" b="1">
                <a:solidFill>
                  <a:srgbClr val="174A35"/>
                </a:solidFill>
                <a:latin typeface="Times New Roman"/>
                <a:ea typeface="Times New Roman"/>
                <a:cs typeface="Times New Roman"/>
              </a:defRPr>
            </a:pPr>
            <a:r>
              <a:rPr sz="3400" b="1">
                <a:solidFill>
                  <a:srgbClr val="174A35"/>
                </a:solidFill>
                <a:latin typeface="Times New Roman"/>
                <a:ea typeface="Times New Roman"/>
                <a:cs typeface="Times New Roman"/>
              </a:rPr>
              <a:t>Referencias abreviadas</a:t>
            </a:r>
          </a:p>
        </p:txBody>
      </p:sp>
      <p:sp>
        <p:nvSpPr>
          <p:cNvPr id="2" name="page-number">
            <a:extLst xmlns:a="http://schemas.openxmlformats.org/drawingml/2006/main">
              <a:ext uri="{FF2B5EF4-FFF2-40B4-BE49-F238E27FC236}">
                <a16:creationId xmlns:a16="http://schemas.microsoft.com/office/drawing/2014/main" id="{B92594D9-38BA-4937-89CD-DF95E1B8DD90}"/>
              </a:ext>
            </a:extLst>
          </p:cNvPr>
          <p:cNvSpPr>
            <a:spLocks xmlns:a="http://schemas.openxmlformats.org/drawingml/2006/main" noGrp="1"/>
          </p:cNvSpPr>
          <p:nvPr/>
        </p:nvSpPr>
        <p:spPr>
          <a:xfrm xmlns:a="http://schemas.openxmlformats.org/drawingml/2006/main">
            <a:off x="11077575" y="6419850"/>
            <a:ext cx="457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67653"/>
                </a:solidFill>
                <a:latin typeface="Times New Roman"/>
                <a:ea typeface="Times New Roman"/>
                <a:cs typeface="Times New Roman"/>
              </a:defRPr>
            </a:defPPr>
            <a:lvl1pPr algn="r">
              <a:defRPr sz="1200" b="0">
                <a:solidFill>
                  <a:srgbClr val="367653"/>
                </a:solidFill>
                <a:latin typeface="Times New Roman"/>
                <a:ea typeface="Times New Roman"/>
                <a:cs typeface="Times New Roman"/>
              </a:defRPr>
            </a:lvl1pPr>
            <a:lvl2pPr algn="r">
              <a:defRPr sz="1200" b="0">
                <a:solidFill>
                  <a:srgbClr val="367653"/>
                </a:solidFill>
                <a:latin typeface="Times New Roman"/>
                <a:ea typeface="Times New Roman"/>
                <a:cs typeface="Times New Roman"/>
              </a:defRPr>
            </a:lvl2pPr>
            <a:lvl3pPr algn="r">
              <a:defRPr sz="1200" b="0">
                <a:solidFill>
                  <a:srgbClr val="367653"/>
                </a:solidFill>
                <a:latin typeface="Times New Roman"/>
                <a:ea typeface="Times New Roman"/>
                <a:cs typeface="Times New Roman"/>
              </a:defRPr>
            </a:lvl3pPr>
            <a:lvl4pPr algn="r">
              <a:defRPr sz="1200" b="0">
                <a:solidFill>
                  <a:srgbClr val="367653"/>
                </a:solidFill>
                <a:latin typeface="Times New Roman"/>
                <a:ea typeface="Times New Roman"/>
                <a:cs typeface="Times New Roman"/>
              </a:defRPr>
            </a:lvl4pPr>
            <a:lvl5pPr algn="r">
              <a:defRPr sz="1200" b="0">
                <a:solidFill>
                  <a:srgbClr val="367653"/>
                </a:solidFill>
                <a:latin typeface="Times New Roman"/>
                <a:ea typeface="Times New Roman"/>
                <a:cs typeface="Times New Roman"/>
              </a:defRPr>
            </a:lvl5pPr>
            <a:lvl6pPr algn="r">
              <a:defRPr sz="1200" b="0">
                <a:solidFill>
                  <a:srgbClr val="367653"/>
                </a:solidFill>
                <a:latin typeface="Times New Roman"/>
                <a:ea typeface="Times New Roman"/>
                <a:cs typeface="Times New Roman"/>
              </a:defRPr>
            </a:lvl6pPr>
            <a:lvl7pPr algn="r">
              <a:defRPr sz="1200" b="0">
                <a:solidFill>
                  <a:srgbClr val="367653"/>
                </a:solidFill>
                <a:latin typeface="Times New Roman"/>
                <a:ea typeface="Times New Roman"/>
                <a:cs typeface="Times New Roman"/>
              </a:defRPr>
            </a:lvl7pPr>
            <a:lvl8pPr algn="r">
              <a:defRPr sz="1200" b="0">
                <a:solidFill>
                  <a:srgbClr val="367653"/>
                </a:solidFill>
                <a:latin typeface="Times New Roman"/>
                <a:ea typeface="Times New Roman"/>
                <a:cs typeface="Times New Roman"/>
              </a:defRPr>
            </a:lvl8pPr>
            <a:lvl9pPr algn="r">
              <a:defRPr sz="1200" b="0">
                <a:solidFill>
                  <a:srgbClr val="367653"/>
                </a:solidFill>
                <a:latin typeface="Times New Roman"/>
                <a:ea typeface="Times New Roman"/>
                <a:cs typeface="Times New Roman"/>
              </a:defRPr>
            </a:lvl9pPr>
          </a:lstStyle>
          <a:p xmlns:a="http://schemas.openxmlformats.org/drawingml/2006/main">
            <a:pPr algn="r">
              <a:defRPr sz="1200" b="0">
                <a:solidFill>
                  <a:srgbClr val="367653"/>
                </a:solidFill>
                <a:latin typeface="Times New Roman"/>
                <a:ea typeface="Times New Roman"/>
                <a:cs typeface="Times New Roman"/>
              </a:defRPr>
            </a:pPr>
            <a:r>
              <a:rPr sz="1200" b="0">
                <a:solidFill>
                  <a:srgbClr val="367653"/>
                </a:solidFill>
                <a:latin typeface="Times New Roman"/>
                <a:ea typeface="Times New Roman"/>
                <a:cs typeface="Times New Roman"/>
              </a:rPr>
              <a:t>14</a:t>
            </a:r>
          </a:p>
        </p:txBody>
      </p:sp>
      <p:sp>
        <p:nvSpPr>
          <p:cNvPr id="3" name="text">
            <a:extLst xmlns:a="http://schemas.openxmlformats.org/drawingml/2006/main">
              <a:ext uri="{FF2B5EF4-FFF2-40B4-BE49-F238E27FC236}">
                <a16:creationId xmlns:a16="http://schemas.microsoft.com/office/drawing/2014/main" id="{70B394ED-17E6-4CD4-AA26-40528B8AC1FB}"/>
              </a:ext>
            </a:extLst>
          </p:cNvPr>
          <p:cNvSpPr>
            <a:spLocks xmlns:a="http://schemas.openxmlformats.org/drawingml/2006/main" noGrp="1"/>
          </p:cNvSpPr>
          <p:nvPr/>
        </p:nvSpPr>
        <p:spPr>
          <a:xfrm xmlns:a="http://schemas.openxmlformats.org/drawingml/2006/main">
            <a:off x="609600" y="140970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 Poveda Martínez JD. Acidosis ruminal aguda en novilla Holstein. U.D.C.A; 2023.</a:t>
            </a:r>
          </a:p>
        </p:txBody>
      </p:sp>
      <p:sp>
        <p:nvSpPr>
          <p:cNvPr id="4" name="text">
            <a:extLst xmlns:a="http://schemas.openxmlformats.org/drawingml/2006/main">
              <a:ext uri="{FF2B5EF4-FFF2-40B4-BE49-F238E27FC236}">
                <a16:creationId xmlns:a16="http://schemas.microsoft.com/office/drawing/2014/main" id="{29B97344-EF61-4E98-B438-620DDF8BB152}"/>
              </a:ext>
            </a:extLst>
          </p:cNvPr>
          <p:cNvSpPr>
            <a:spLocks xmlns:a="http://schemas.openxmlformats.org/drawingml/2006/main" noGrp="1"/>
          </p:cNvSpPr>
          <p:nvPr/>
        </p:nvSpPr>
        <p:spPr>
          <a:xfrm xmlns:a="http://schemas.openxmlformats.org/drawingml/2006/main">
            <a:off x="609600" y="202882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2. Cornell University. Overview. eClinPath.</a:t>
            </a:r>
          </a:p>
        </p:txBody>
      </p:sp>
      <p:sp>
        <p:nvSpPr>
          <p:cNvPr id="5" name="text">
            <a:extLst xmlns:a="http://schemas.openxmlformats.org/drawingml/2006/main">
              <a:ext uri="{FF2B5EF4-FFF2-40B4-BE49-F238E27FC236}">
                <a16:creationId xmlns:a16="http://schemas.microsoft.com/office/drawing/2014/main" id="{15B01180-7146-4C24-B38F-296B8EA190FF}"/>
              </a:ext>
            </a:extLst>
          </p:cNvPr>
          <p:cNvSpPr>
            <a:spLocks xmlns:a="http://schemas.openxmlformats.org/drawingml/2006/main" noGrp="1"/>
          </p:cNvSpPr>
          <p:nvPr/>
        </p:nvSpPr>
        <p:spPr>
          <a:xfrm xmlns:a="http://schemas.openxmlformats.org/drawingml/2006/main">
            <a:off x="609600" y="264795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3. Cornell University. Types of disturbances. eClinPath.</a:t>
            </a:r>
          </a:p>
        </p:txBody>
      </p:sp>
      <p:sp>
        <p:nvSpPr>
          <p:cNvPr id="6" name="text">
            <a:extLst xmlns:a="http://schemas.openxmlformats.org/drawingml/2006/main">
              <a:ext uri="{FF2B5EF4-FFF2-40B4-BE49-F238E27FC236}">
                <a16:creationId xmlns:a16="http://schemas.microsoft.com/office/drawing/2014/main" id="{4EF5D411-A7D7-43C1-BE02-3F1F42F7B1D4}"/>
              </a:ext>
            </a:extLst>
          </p:cNvPr>
          <p:cNvSpPr>
            <a:spLocks xmlns:a="http://schemas.openxmlformats.org/drawingml/2006/main" noGrp="1"/>
          </p:cNvSpPr>
          <p:nvPr/>
        </p:nvSpPr>
        <p:spPr>
          <a:xfrm xmlns:a="http://schemas.openxmlformats.org/drawingml/2006/main">
            <a:off x="609600" y="326707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4. Constable PD. Sobrecarga de grano en rumiantes. Manual MSD. Actualizado 2024.</a:t>
            </a:r>
          </a:p>
        </p:txBody>
      </p:sp>
      <p:sp>
        <p:nvSpPr>
          <p:cNvPr id="7" name="text">
            <a:extLst xmlns:a="http://schemas.openxmlformats.org/drawingml/2006/main">
              <a:ext uri="{FF2B5EF4-FFF2-40B4-BE49-F238E27FC236}">
                <a16:creationId xmlns:a16="http://schemas.microsoft.com/office/drawing/2014/main" id="{914AD609-310A-433A-9AF5-D8D9F882AA7C}"/>
              </a:ext>
            </a:extLst>
          </p:cNvPr>
          <p:cNvSpPr>
            <a:spLocks xmlns:a="http://schemas.openxmlformats.org/drawingml/2006/main" noGrp="1"/>
          </p:cNvSpPr>
          <p:nvPr/>
        </p:nvSpPr>
        <p:spPr>
          <a:xfrm xmlns:a="http://schemas.openxmlformats.org/drawingml/2006/main">
            <a:off x="609600" y="388620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5. Golder HM, Lean IJ. Ruminal acidosis and its definition. J Dairy Sci. 2024;107:10066–98.</a:t>
            </a:r>
          </a:p>
        </p:txBody>
      </p:sp>
      <p:sp>
        <p:nvSpPr>
          <p:cNvPr id="8" name="text">
            <a:extLst xmlns:a="http://schemas.openxmlformats.org/drawingml/2006/main">
              <a:ext uri="{FF2B5EF4-FFF2-40B4-BE49-F238E27FC236}">
                <a16:creationId xmlns:a16="http://schemas.microsoft.com/office/drawing/2014/main" id="{D2FBF8F5-974D-4B11-BC1E-FD31B02A9353}"/>
              </a:ext>
            </a:extLst>
          </p:cNvPr>
          <p:cNvSpPr>
            <a:spLocks xmlns:a="http://schemas.openxmlformats.org/drawingml/2006/main" noGrp="1"/>
          </p:cNvSpPr>
          <p:nvPr/>
        </p:nvSpPr>
        <p:spPr>
          <a:xfrm xmlns:a="http://schemas.openxmlformats.org/drawingml/2006/main">
            <a:off x="609600" y="450532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6. Baquero-Parrado JR. Equilibrio ácido-base en bovinos. Rev UDCA. 2008;11:85–100.</a:t>
            </a:r>
          </a:p>
        </p:txBody>
      </p:sp>
      <p:sp>
        <p:nvSpPr>
          <p:cNvPr id="9" name="text">
            <a:extLst xmlns:a="http://schemas.openxmlformats.org/drawingml/2006/main">
              <a:ext uri="{FF2B5EF4-FFF2-40B4-BE49-F238E27FC236}">
                <a16:creationId xmlns:a16="http://schemas.microsoft.com/office/drawing/2014/main" id="{7E66D98D-7D44-4541-8E09-0A665C04FE2E}"/>
              </a:ext>
            </a:extLst>
          </p:cNvPr>
          <p:cNvSpPr>
            <a:spLocks xmlns:a="http://schemas.openxmlformats.org/drawingml/2006/main" noGrp="1"/>
          </p:cNvSpPr>
          <p:nvPr/>
        </p:nvSpPr>
        <p:spPr>
          <a:xfrm xmlns:a="http://schemas.openxmlformats.org/drawingml/2006/main">
            <a:off x="609600" y="512445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7. Cornell University. Response to disturbances. eClinPath.</a:t>
            </a:r>
          </a:p>
        </p:txBody>
      </p:sp>
      <p:sp>
        <p:nvSpPr>
          <p:cNvPr id="10" name="text">
            <a:extLst xmlns:a="http://schemas.openxmlformats.org/drawingml/2006/main">
              <a:ext uri="{FF2B5EF4-FFF2-40B4-BE49-F238E27FC236}">
                <a16:creationId xmlns:a16="http://schemas.microsoft.com/office/drawing/2014/main" id="{5D7946BC-6F78-4F5D-B7B5-F2717E86E3EE}"/>
              </a:ext>
            </a:extLst>
          </p:cNvPr>
          <p:cNvSpPr>
            <a:spLocks xmlns:a="http://schemas.openxmlformats.org/drawingml/2006/main" noGrp="1"/>
          </p:cNvSpPr>
          <p:nvPr/>
        </p:nvSpPr>
        <p:spPr>
          <a:xfrm xmlns:a="http://schemas.openxmlformats.org/drawingml/2006/main">
            <a:off x="6419850" y="140970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8. Columbia University. Abnormal ventilation, abnormal gas exchange. p. 6.</a:t>
            </a:r>
          </a:p>
        </p:txBody>
      </p:sp>
      <p:sp>
        <p:nvSpPr>
          <p:cNvPr id="11" name="text">
            <a:extLst xmlns:a="http://schemas.openxmlformats.org/drawingml/2006/main">
              <a:ext uri="{FF2B5EF4-FFF2-40B4-BE49-F238E27FC236}">
                <a16:creationId xmlns:a16="http://schemas.microsoft.com/office/drawing/2014/main" id="{0974BD68-6941-4665-AEAC-9AA35A723869}"/>
              </a:ext>
            </a:extLst>
          </p:cNvPr>
          <p:cNvSpPr>
            <a:spLocks xmlns:a="http://schemas.openxmlformats.org/drawingml/2006/main" noGrp="1"/>
          </p:cNvSpPr>
          <p:nvPr/>
        </p:nvSpPr>
        <p:spPr>
          <a:xfrm xmlns:a="http://schemas.openxmlformats.org/drawingml/2006/main">
            <a:off x="6419850" y="202882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9. Cornell University. Physiology. eClinPath.</a:t>
            </a:r>
          </a:p>
        </p:txBody>
      </p:sp>
      <p:sp>
        <p:nvSpPr>
          <p:cNvPr id="12" name="text">
            <a:extLst xmlns:a="http://schemas.openxmlformats.org/drawingml/2006/main">
              <a:ext uri="{FF2B5EF4-FFF2-40B4-BE49-F238E27FC236}">
                <a16:creationId xmlns:a16="http://schemas.microsoft.com/office/drawing/2014/main" id="{CF249C7A-74B7-46BB-8B5E-E935817E74B9}"/>
              </a:ext>
            </a:extLst>
          </p:cNvPr>
          <p:cNvSpPr>
            <a:spLocks xmlns:a="http://schemas.openxmlformats.org/drawingml/2006/main" noGrp="1"/>
          </p:cNvSpPr>
          <p:nvPr/>
        </p:nvSpPr>
        <p:spPr>
          <a:xfrm xmlns:a="http://schemas.openxmlformats.org/drawingml/2006/main">
            <a:off x="6419850" y="264795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10. Cornell University. Bicarbonate. eClinPath.</a:t>
            </a:r>
          </a:p>
        </p:txBody>
      </p:sp>
      <p:sp>
        <p:nvSpPr>
          <p:cNvPr id="13" name="text">
            <a:extLst xmlns:a="http://schemas.openxmlformats.org/drawingml/2006/main">
              <a:ext uri="{FF2B5EF4-FFF2-40B4-BE49-F238E27FC236}">
                <a16:creationId xmlns:a16="http://schemas.microsoft.com/office/drawing/2014/main" id="{65222F6F-C4F2-44D9-A7ED-18D9FAF9D044}"/>
              </a:ext>
            </a:extLst>
          </p:cNvPr>
          <p:cNvSpPr>
            <a:spLocks xmlns:a="http://schemas.openxmlformats.org/drawingml/2006/main" noGrp="1"/>
          </p:cNvSpPr>
          <p:nvPr/>
        </p:nvSpPr>
        <p:spPr>
          <a:xfrm xmlns:a="http://schemas.openxmlformats.org/drawingml/2006/main">
            <a:off x="6419850" y="326707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11. Cornell University. Anion gap. eClinPath.</a:t>
            </a:r>
          </a:p>
        </p:txBody>
      </p:sp>
      <p:sp>
        <p:nvSpPr>
          <p:cNvPr id="14" name="text">
            <a:extLst xmlns:a="http://schemas.openxmlformats.org/drawingml/2006/main">
              <a:ext uri="{FF2B5EF4-FFF2-40B4-BE49-F238E27FC236}">
                <a16:creationId xmlns:a16="http://schemas.microsoft.com/office/drawing/2014/main" id="{91A1EBD4-1B94-49F5-A5DC-8431E2B0D7CB}"/>
              </a:ext>
            </a:extLst>
          </p:cNvPr>
          <p:cNvSpPr>
            <a:spLocks xmlns:a="http://schemas.openxmlformats.org/drawingml/2006/main" noGrp="1"/>
          </p:cNvSpPr>
          <p:nvPr/>
        </p:nvSpPr>
        <p:spPr>
          <a:xfrm xmlns:a="http://schemas.openxmlformats.org/drawingml/2006/main">
            <a:off x="6419850" y="388620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12. Jung Y, et al. Lactate and acidemia in calf diarrhea. BMC Vet Res. 2024;20:373.</a:t>
            </a:r>
          </a:p>
        </p:txBody>
      </p:sp>
      <p:sp>
        <p:nvSpPr>
          <p:cNvPr id="15" name="text">
            <a:extLst xmlns:a="http://schemas.openxmlformats.org/drawingml/2006/main">
              <a:ext uri="{FF2B5EF4-FFF2-40B4-BE49-F238E27FC236}">
                <a16:creationId xmlns:a16="http://schemas.microsoft.com/office/drawing/2014/main" id="{43F4D390-B619-489A-907D-5BCAFF4AB10E}"/>
              </a:ext>
            </a:extLst>
          </p:cNvPr>
          <p:cNvSpPr>
            <a:spLocks xmlns:a="http://schemas.openxmlformats.org/drawingml/2006/main" noGrp="1"/>
          </p:cNvSpPr>
          <p:nvPr/>
        </p:nvSpPr>
        <p:spPr>
          <a:xfrm xmlns:a="http://schemas.openxmlformats.org/drawingml/2006/main">
            <a:off x="6419850" y="4505325"/>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13. Burgos RA, et al. The D-lactate enigma. Front Vet Sci. 2024;11:1509399.</a:t>
            </a:r>
          </a:p>
        </p:txBody>
      </p:sp>
      <p:sp>
        <p:nvSpPr>
          <p:cNvPr id="16" name="text">
            <a:extLst xmlns:a="http://schemas.openxmlformats.org/drawingml/2006/main">
              <a:ext uri="{FF2B5EF4-FFF2-40B4-BE49-F238E27FC236}">
                <a16:creationId xmlns:a16="http://schemas.microsoft.com/office/drawing/2014/main" id="{7D5E6B75-253C-429E-BE2A-C00D830602BF}"/>
              </a:ext>
            </a:extLst>
          </p:cNvPr>
          <p:cNvSpPr>
            <a:spLocks xmlns:a="http://schemas.openxmlformats.org/drawingml/2006/main" noGrp="1"/>
          </p:cNvSpPr>
          <p:nvPr/>
        </p:nvSpPr>
        <p:spPr>
          <a:xfrm xmlns:a="http://schemas.openxmlformats.org/drawingml/2006/main">
            <a:off x="6419850" y="5124450"/>
            <a:ext cx="516255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181818"/>
                </a:solidFill>
                <a:latin typeface="Times New Roman"/>
                <a:ea typeface="Times New Roman"/>
                <a:cs typeface="Times New Roman"/>
              </a:defRPr>
            </a:defPPr>
            <a:lvl1pPr algn="l">
              <a:defRPr sz="1600" b="0">
                <a:solidFill>
                  <a:srgbClr val="181818"/>
                </a:solidFill>
                <a:latin typeface="Times New Roman"/>
                <a:ea typeface="Times New Roman"/>
                <a:cs typeface="Times New Roman"/>
              </a:defRPr>
            </a:lvl1pPr>
            <a:lvl2pPr algn="l">
              <a:defRPr sz="1600" b="0">
                <a:solidFill>
                  <a:srgbClr val="181818"/>
                </a:solidFill>
                <a:latin typeface="Times New Roman"/>
                <a:ea typeface="Times New Roman"/>
                <a:cs typeface="Times New Roman"/>
              </a:defRPr>
            </a:lvl2pPr>
            <a:lvl3pPr algn="l">
              <a:defRPr sz="1600" b="0">
                <a:solidFill>
                  <a:srgbClr val="181818"/>
                </a:solidFill>
                <a:latin typeface="Times New Roman"/>
                <a:ea typeface="Times New Roman"/>
                <a:cs typeface="Times New Roman"/>
              </a:defRPr>
            </a:lvl3pPr>
            <a:lvl4pPr algn="l">
              <a:defRPr sz="1600" b="0">
                <a:solidFill>
                  <a:srgbClr val="181818"/>
                </a:solidFill>
                <a:latin typeface="Times New Roman"/>
                <a:ea typeface="Times New Roman"/>
                <a:cs typeface="Times New Roman"/>
              </a:defRPr>
            </a:lvl4pPr>
            <a:lvl5pPr algn="l">
              <a:defRPr sz="1600" b="0">
                <a:solidFill>
                  <a:srgbClr val="181818"/>
                </a:solidFill>
                <a:latin typeface="Times New Roman"/>
                <a:ea typeface="Times New Roman"/>
                <a:cs typeface="Times New Roman"/>
              </a:defRPr>
            </a:lvl5pPr>
            <a:lvl6pPr algn="l">
              <a:defRPr sz="1600" b="0">
                <a:solidFill>
                  <a:srgbClr val="181818"/>
                </a:solidFill>
                <a:latin typeface="Times New Roman"/>
                <a:ea typeface="Times New Roman"/>
                <a:cs typeface="Times New Roman"/>
              </a:defRPr>
            </a:lvl6pPr>
            <a:lvl7pPr algn="l">
              <a:defRPr sz="1600" b="0">
                <a:solidFill>
                  <a:srgbClr val="181818"/>
                </a:solidFill>
                <a:latin typeface="Times New Roman"/>
                <a:ea typeface="Times New Roman"/>
                <a:cs typeface="Times New Roman"/>
              </a:defRPr>
            </a:lvl7pPr>
            <a:lvl8pPr algn="l">
              <a:defRPr sz="1600" b="0">
                <a:solidFill>
                  <a:srgbClr val="181818"/>
                </a:solidFill>
                <a:latin typeface="Times New Roman"/>
                <a:ea typeface="Times New Roman"/>
                <a:cs typeface="Times New Roman"/>
              </a:defRPr>
            </a:lvl8pPr>
            <a:lvl9pPr algn="l">
              <a:defRPr sz="1600" b="0">
                <a:solidFill>
                  <a:srgbClr val="181818"/>
                </a:solidFill>
                <a:latin typeface="Times New Roman"/>
                <a:ea typeface="Times New Roman"/>
                <a:cs typeface="Times New Roman"/>
              </a:defRPr>
            </a:lvl9pPr>
          </a:lstStyle>
          <a:p xmlns:a="http://schemas.openxmlformats.org/drawingml/2006/main">
            <a:pPr algn="l">
              <a:defRPr sz="1600" b="0">
                <a:solidFill>
                  <a:srgbClr val="181818"/>
                </a:solidFill>
                <a:latin typeface="Times New Roman"/>
                <a:ea typeface="Times New Roman"/>
                <a:cs typeface="Times New Roman"/>
              </a:defRPr>
            </a:pPr>
            <a:r>
              <a:rPr sz="1600" b="0">
                <a:solidFill>
                  <a:srgbClr val="181818"/>
                </a:solidFill>
                <a:latin typeface="Times New Roman"/>
                <a:ea typeface="Times New Roman"/>
                <a:cs typeface="Times New Roman"/>
              </a:rPr>
              <a:t>14. Cornell University. Laboratory detection. eClinPath.</a:t>
            </a:r>
          </a:p>
        </p:txBody>
      </p:sp>
      <p:sp>
        <p:nvSpPr>
          <p:cNvPr id="17" name="text">
            <a:extLst xmlns:a="http://schemas.openxmlformats.org/drawingml/2006/main">
              <a:ext uri="{FF2B5EF4-FFF2-40B4-BE49-F238E27FC236}">
                <a16:creationId xmlns:a16="http://schemas.microsoft.com/office/drawing/2014/main" id="{9F9D7A8E-7603-4948-9F08-C30EFB2E40D4}"/>
              </a:ext>
            </a:extLst>
          </p:cNvPr>
          <p:cNvSpPr>
            <a:spLocks xmlns:a="http://schemas.openxmlformats.org/drawingml/2006/main" noGrp="1"/>
          </p:cNvSpPr>
          <p:nvPr/>
        </p:nvSpPr>
        <p:spPr>
          <a:xfrm xmlns:a="http://schemas.openxmlformats.org/drawingml/2006/main">
            <a:off x="609600" y="5924550"/>
            <a:ext cx="109728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00" b="0">
                <a:solidFill>
                  <a:srgbClr val="367653"/>
                </a:solidFill>
                <a:latin typeface="Times New Roman"/>
                <a:ea typeface="Times New Roman"/>
                <a:cs typeface="Times New Roman"/>
              </a:defRPr>
            </a:defPPr>
            <a:lvl1pPr algn="l">
              <a:defRPr sz="1600" b="0">
                <a:solidFill>
                  <a:srgbClr val="367653"/>
                </a:solidFill>
                <a:latin typeface="Times New Roman"/>
                <a:ea typeface="Times New Roman"/>
                <a:cs typeface="Times New Roman"/>
              </a:defRPr>
            </a:lvl1pPr>
            <a:lvl2pPr algn="l">
              <a:defRPr sz="1600" b="0">
                <a:solidFill>
                  <a:srgbClr val="367653"/>
                </a:solidFill>
                <a:latin typeface="Times New Roman"/>
                <a:ea typeface="Times New Roman"/>
                <a:cs typeface="Times New Roman"/>
              </a:defRPr>
            </a:lvl2pPr>
            <a:lvl3pPr algn="l">
              <a:defRPr sz="1600" b="0">
                <a:solidFill>
                  <a:srgbClr val="367653"/>
                </a:solidFill>
                <a:latin typeface="Times New Roman"/>
                <a:ea typeface="Times New Roman"/>
                <a:cs typeface="Times New Roman"/>
              </a:defRPr>
            </a:lvl3pPr>
            <a:lvl4pPr algn="l">
              <a:defRPr sz="1600" b="0">
                <a:solidFill>
                  <a:srgbClr val="367653"/>
                </a:solidFill>
                <a:latin typeface="Times New Roman"/>
                <a:ea typeface="Times New Roman"/>
                <a:cs typeface="Times New Roman"/>
              </a:defRPr>
            </a:lvl4pPr>
            <a:lvl5pPr algn="l">
              <a:defRPr sz="1600" b="0">
                <a:solidFill>
                  <a:srgbClr val="367653"/>
                </a:solidFill>
                <a:latin typeface="Times New Roman"/>
                <a:ea typeface="Times New Roman"/>
                <a:cs typeface="Times New Roman"/>
              </a:defRPr>
            </a:lvl5pPr>
            <a:lvl6pPr algn="l">
              <a:defRPr sz="1600" b="0">
                <a:solidFill>
                  <a:srgbClr val="367653"/>
                </a:solidFill>
                <a:latin typeface="Times New Roman"/>
                <a:ea typeface="Times New Roman"/>
                <a:cs typeface="Times New Roman"/>
              </a:defRPr>
            </a:lvl6pPr>
            <a:lvl7pPr algn="l">
              <a:defRPr sz="1600" b="0">
                <a:solidFill>
                  <a:srgbClr val="367653"/>
                </a:solidFill>
                <a:latin typeface="Times New Roman"/>
                <a:ea typeface="Times New Roman"/>
                <a:cs typeface="Times New Roman"/>
              </a:defRPr>
            </a:lvl7pPr>
            <a:lvl8pPr algn="l">
              <a:defRPr sz="1600" b="0">
                <a:solidFill>
                  <a:srgbClr val="367653"/>
                </a:solidFill>
                <a:latin typeface="Times New Roman"/>
                <a:ea typeface="Times New Roman"/>
                <a:cs typeface="Times New Roman"/>
              </a:defRPr>
            </a:lvl8pPr>
            <a:lvl9pPr algn="l">
              <a:defRPr sz="1600" b="0">
                <a:solidFill>
                  <a:srgbClr val="367653"/>
                </a:solidFill>
                <a:latin typeface="Times New Roman"/>
                <a:ea typeface="Times New Roman"/>
                <a:cs typeface="Times New Roman"/>
              </a:defRPr>
            </a:lvl9pPr>
          </a:lstStyle>
          <a:p xmlns:a="http://schemas.openxmlformats.org/drawingml/2006/main">
            <a:pPr algn="l">
              <a:defRPr sz="1600" b="0">
                <a:solidFill>
                  <a:srgbClr val="367653"/>
                </a:solidFill>
                <a:latin typeface="Times New Roman"/>
                <a:ea typeface="Times New Roman"/>
                <a:cs typeface="Times New Roman"/>
              </a:defRPr>
            </a:pPr>
            <a:r>
              <a:rPr sz="1600" b="0">
                <a:solidFill>
                  <a:srgbClr val="367653"/>
                </a:solidFill>
                <a:latin typeface="Times New Roman"/>
                <a:ea typeface="Times New Roman"/>
                <a:cs typeface="Times New Roman"/>
              </a:rPr>
              <a:t>Materiales: vetjb.com/exposiciones/fisiopatologia/equilibrio-acido-base/</a:t>
            </a:r>
          </a:p>
        </p:txBody>
      </p:sp>
    </p:spTree>
    <p:extLst>
      <p:ext uri="{BB962C8B-B14F-4D97-AF65-F5344CB8AC3E}">
        <p14:creationId xmlns:p14="http://schemas.microsoft.com/office/powerpoint/2010/main" val="21377873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2026-10-21T21:31:39.2060000Z</dcterms:created>
  <dcterms:modified xsi:type="dcterms:W3CDTF">2026-10-21T21:31:39.2090000Z</dcterms:modified>
</coreProperties>
</file>