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128b0babdc54cef" /><Relationship Type="http://schemas.openxmlformats.org/officeDocument/2006/relationships/extended-properties" Target="/docProps/app.xml" Id="R4e8bcc5a1f474521" /><Relationship Type="http://schemas.openxmlformats.org/officeDocument/2006/relationships/officeDocument" Target="/ppt/presentation.xml" Id="R109107c60ef6470c" /></Relationships>
</file>

<file path=ppt/presentation.xml><?xml version="1.0" encoding="utf-8"?>
<p:presentation xmlns:p="http://schemas.openxmlformats.org/presentationml/2006/main">
  <p:sldMasterIdLst>
    <p:sldMasterId xmlns:r="http://schemas.openxmlformats.org/officeDocument/2006/relationships" id="2147483648" r:id="R2749669df0524595"/>
  </p:sldMasterIdLst>
  <p:notesMasterIdLst>
    <p:notesMasterId xmlns:r="http://schemas.openxmlformats.org/officeDocument/2006/relationships" r:id="R0a850770cd7c4822"/>
  </p:notesMasterIdLst>
  <p:sldIdLst>
    <p:sldId xmlns:r="http://schemas.openxmlformats.org/officeDocument/2006/relationships" id="256" r:id="Re9970107d22b43a7"/>
    <p:sldId xmlns:r="http://schemas.openxmlformats.org/officeDocument/2006/relationships" id="257" r:id="Rad4d600350e540da"/>
    <p:sldId xmlns:r="http://schemas.openxmlformats.org/officeDocument/2006/relationships" id="258" r:id="R2a953cb6f1da4d67"/>
    <p:sldId xmlns:r="http://schemas.openxmlformats.org/officeDocument/2006/relationships" id="259" r:id="R7aae5c74977f4b75"/>
    <p:sldId xmlns:r="http://schemas.openxmlformats.org/officeDocument/2006/relationships" id="260" r:id="R43ab7175bb8a467b"/>
    <p:sldId xmlns:r="http://schemas.openxmlformats.org/officeDocument/2006/relationships" id="261" r:id="R738c64c9c3554b37"/>
    <p:sldId xmlns:r="http://schemas.openxmlformats.org/officeDocument/2006/relationships" id="262" r:id="Rf0c63913f3a94604"/>
    <p:sldId xmlns:r="http://schemas.openxmlformats.org/officeDocument/2006/relationships" id="263" r:id="R90e5de86177846fa"/>
    <p:sldId xmlns:r="http://schemas.openxmlformats.org/officeDocument/2006/relationships" id="264" r:id="Rca0cac833ba04542"/>
    <p:sldId xmlns:r="http://schemas.openxmlformats.org/officeDocument/2006/relationships" id="265" r:id="R7466d4ee794b4389"/>
    <p:sldId xmlns:r="http://schemas.openxmlformats.org/officeDocument/2006/relationships" id="266" r:id="R0da28d3f0e334c14"/>
    <p:sldId xmlns:r="http://schemas.openxmlformats.org/officeDocument/2006/relationships" id="267" r:id="R541310f8db5a4d50"/>
    <p:sldId xmlns:r="http://schemas.openxmlformats.org/officeDocument/2006/relationships" id="268" r:id="R6e1ff6ce77634b81"/>
    <p:sldId xmlns:r="http://schemas.openxmlformats.org/officeDocument/2006/relationships" id="269" r:id="R004d6f6137664689"/>
    <p:sldId xmlns:r="http://schemas.openxmlformats.org/officeDocument/2006/relationships" id="270" r:id="Rd2a8b50aedbc4027"/>
    <p:sldId xmlns:r="http://schemas.openxmlformats.org/officeDocument/2006/relationships" id="271" r:id="R7207125912254b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d6ce97e571a4d43" /><Relationship Type="http://schemas.openxmlformats.org/officeDocument/2006/relationships/slideMaster" Target="/ppt/slideMasters/slideMaster1.xml" Id="R2749669df0524595" /><Relationship Type="http://schemas.openxmlformats.org/officeDocument/2006/relationships/notesMaster" Target="/ppt/notesMasters/notesMaster1.xml" Id="R0a850770cd7c4822" /><Relationship Type="http://schemas.openxmlformats.org/officeDocument/2006/relationships/presProps" Target="/ppt/presProps.xml" Id="R8d0ca8327d2d40de" /><Relationship Type="http://schemas.openxmlformats.org/officeDocument/2006/relationships/tableStyles" Target="/ppt/tableStyles.xml" Id="R175224f8bd084baf" /><Relationship Type="http://schemas.openxmlformats.org/officeDocument/2006/relationships/slide" Target="/ppt/slides/slide1.xml" Id="Re9970107d22b43a7" /><Relationship Type="http://schemas.openxmlformats.org/officeDocument/2006/relationships/slide" Target="/ppt/slides/slide2.xml" Id="Rad4d600350e540da" /><Relationship Type="http://schemas.openxmlformats.org/officeDocument/2006/relationships/slide" Target="/ppt/slides/slide3.xml" Id="R2a953cb6f1da4d67" /><Relationship Type="http://schemas.openxmlformats.org/officeDocument/2006/relationships/slide" Target="/ppt/slides/slide4.xml" Id="R7aae5c74977f4b75" /><Relationship Type="http://schemas.openxmlformats.org/officeDocument/2006/relationships/slide" Target="/ppt/slides/slide5.xml" Id="R43ab7175bb8a467b" /><Relationship Type="http://schemas.openxmlformats.org/officeDocument/2006/relationships/slide" Target="/ppt/slides/slide6.xml" Id="R738c64c9c3554b37" /><Relationship Type="http://schemas.openxmlformats.org/officeDocument/2006/relationships/slide" Target="/ppt/slides/slide7.xml" Id="Rf0c63913f3a94604" /><Relationship Type="http://schemas.openxmlformats.org/officeDocument/2006/relationships/slide" Target="/ppt/slides/slide8.xml" Id="R90e5de86177846fa" /><Relationship Type="http://schemas.openxmlformats.org/officeDocument/2006/relationships/slide" Target="/ppt/slides/slide9.xml" Id="Rca0cac833ba04542" /><Relationship Type="http://schemas.openxmlformats.org/officeDocument/2006/relationships/slide" Target="/ppt/slides/slide10.xml" Id="R7466d4ee794b4389" /><Relationship Type="http://schemas.openxmlformats.org/officeDocument/2006/relationships/slide" Target="/ppt/slides/slide11.xml" Id="R0da28d3f0e334c14" /><Relationship Type="http://schemas.openxmlformats.org/officeDocument/2006/relationships/slide" Target="/ppt/slides/slide12.xml" Id="R541310f8db5a4d50" /><Relationship Type="http://schemas.openxmlformats.org/officeDocument/2006/relationships/slide" Target="/ppt/slides/slide13.xml" Id="R6e1ff6ce77634b81" /><Relationship Type="http://schemas.openxmlformats.org/officeDocument/2006/relationships/slide" Target="/ppt/slides/slide14.xml" Id="R004d6f6137664689" /><Relationship Type="http://schemas.openxmlformats.org/officeDocument/2006/relationships/slide" Target="/ppt/slides/slide15.xml" Id="Rd2a8b50aedbc4027" /><Relationship Type="http://schemas.openxmlformats.org/officeDocument/2006/relationships/slide" Target="/ppt/slides/slide16.xml" Id="R7207125912254b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d4e3a8a3df444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b04728546224dce" /><Relationship Type="http://schemas.openxmlformats.org/officeDocument/2006/relationships/notesMaster" Target="/ppt/notesMasters/notesMaster1.xml" Id="Re99ddaefcb48430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eb3ec9ebc1549db" /><Relationship Type="http://schemas.openxmlformats.org/officeDocument/2006/relationships/notesMaster" Target="/ppt/notesMasters/notesMaster1.xml" Id="R2b76ec5d0f8a4a68" /></Relationships>
</file>

<file path=ppt/notesSlides/_rels/notesSlide3.xml.rels>&#65279;<?xml version="1.0" encoding="utf-8"?><Relationships xmlns="http://schemas.openxmlformats.org/package/2006/relationships"><Relationship Type="http://schemas.openxmlformats.org/officeDocument/2006/relationships/slide" Target="/ppt/slides/slide3.xml" Id="Rfe05ab882d5041d6" /><Relationship Type="http://schemas.openxmlformats.org/officeDocument/2006/relationships/notesMaster" Target="/ppt/notesMasters/notesMaster1.xml" Id="R2fdabb7a7f9c42fd"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f1a03c181b4403" /><Relationship Type="http://schemas.openxmlformats.org/officeDocument/2006/relationships/notesMaster" Target="/ppt/notesMasters/notesMaster1.xml" Id="R58e6c26c7f6c40ff" /></Relationships>
</file>

<file path=ppt/notesSlides/_rels/notesSlide5.xml.rels>&#65279;<?xml version="1.0" encoding="utf-8"?><Relationships xmlns="http://schemas.openxmlformats.org/package/2006/relationships"><Relationship Type="http://schemas.openxmlformats.org/officeDocument/2006/relationships/slide" Target="/ppt/slides/slide5.xml" Id="R44b6d80fa2a44a07" /><Relationship Type="http://schemas.openxmlformats.org/officeDocument/2006/relationships/notesMaster" Target="/ppt/notesMasters/notesMaster1.xml" Id="R077dbe1ed68f4397" /></Relationships>
</file>

<file path=ppt/notesSlides/_rels/notesSlide6.xml.rels>&#65279;<?xml version="1.0" encoding="utf-8"?><Relationships xmlns="http://schemas.openxmlformats.org/package/2006/relationships"><Relationship Type="http://schemas.openxmlformats.org/officeDocument/2006/relationships/slide" Target="/ppt/slides/slide6.xml" Id="R4828c2a7991a419c" /><Relationship Type="http://schemas.openxmlformats.org/officeDocument/2006/relationships/notesMaster" Target="/ppt/notesMasters/notesMaster1.xml" Id="Re54f94dc07f24d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07ab33c4d24d1d" /><Relationship Type="http://schemas.openxmlformats.org/officeDocument/2006/relationships/notesMaster" Target="/ppt/notesMasters/notesMaster1.xml" Id="Rb9f40052f13244a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304c785b764e9f" /><Relationship Type="http://schemas.openxmlformats.org/officeDocument/2006/relationships/notesMaster" Target="/ppt/notesMasters/notesMaster1.xml" Id="Rfff24be1985a46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93914b88494f44" /><Relationship Type="http://schemas.openxmlformats.org/officeDocument/2006/relationships/notesMaster" Target="/ppt/notesMasters/notesMaster1.xml" Id="R37ba14d77aaa423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5294de221940a7" /><Relationship Type="http://schemas.openxmlformats.org/officeDocument/2006/relationships/notesMaster" Target="/ppt/notesMasters/notesMaster1.xml" Id="Re942b74303a34eb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fe9a7c9e3254693" /><Relationship Type="http://schemas.openxmlformats.org/officeDocument/2006/relationships/notesMaster" Target="/ppt/notesMasters/notesMaster1.xml" Id="R05451c3da1be42c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4509d14d81648e3" /><Relationship Type="http://schemas.openxmlformats.org/officeDocument/2006/relationships/notesMaster" Target="/ppt/notesMasters/notesMaster1.xml" Id="R57d8bdf02e644e9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22fffbd2d894f85" /><Relationship Type="http://schemas.openxmlformats.org/officeDocument/2006/relationships/notesMaster" Target="/ppt/notesMasters/notesMaster1.xml" Id="Rb25f2e3b4a5f4a4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7f0077fe0b54d91" /><Relationship Type="http://schemas.openxmlformats.org/officeDocument/2006/relationships/notesMaster" Target="/ppt/notesMasters/notesMaster1.xml" Id="Rd349bc477f4943a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813656eb481409d" /><Relationship Type="http://schemas.openxmlformats.org/officeDocument/2006/relationships/notesMaster" Target="/ppt/notesMasters/notesMaster1.xml" Id="R5af7446ee9fd484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cf72bd07e754202" /><Relationship Type="http://schemas.openxmlformats.org/officeDocument/2006/relationships/notesMaster" Target="/ppt/notesMasters/notesMaster1.xml" Id="Rd45825196d3b40e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Grupo 4. Juan José Bajaña Chuno; Britney Gissel Cujilema Montero; Joselyn María Pambi Gaona; Guillermo Ramiro Ramírez Medina; Dennisse Carolina Silva Del Rosario.</a:t>
            </a:r>
          </a:p>
          <a:p xmlns:a="http://schemas.openxmlformats.org/drawingml/2006/main">
            <a:r>
              <a:t/>
            </a:r>
          </a:p>
          <a:p xmlns:a="http://schemas.openxmlformats.org/drawingml/2006/main">
            <a:r>
              <a:t>La exposición se organiza en tres preguntas: qué son los cromosomas sexuales, cómo ocurre la diferenciación sexual y qué sistemas básicos de determinación se presentan en los animales. Contiene una portada y quince diapositivas de contenido, distribuidas en cinco tramos de tres para facilitar el reparto del grupo. Las cinco preguntas para el público se integran en las notas de las diapositivas 4, 7, 10, 13 y 15. Las referencias bibliográficas aparecen en las notas de cada diapositiva.</a:t>
            </a:r>
          </a:p>
          <a:p xmlns:a="http://schemas.openxmlformats.org/drawingml/2006/main">
            <a:r>
              <a:t/>
            </a:r>
          </a:p>
          <a:p xmlns:a="http://schemas.openxmlformats.org/drawingml/2006/main">
            <a:r>
              <a:t>Exposición web: https://vetjb.com/exposiciones/genetica/cromosomas-y-determinacion-sexual/?modo=presentar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¿Qué son los cromosomas sexuales?</a:t>
            </a:r>
          </a:p>
          <a:p xmlns:a="http://schemas.openxmlformats.org/drawingml/2006/main">
            <a:r>
              <a:t/>
            </a:r>
          </a:p>
          <a:p xmlns:a="http://schemas.openxmlformats.org/drawingml/2006/main">
            <a:r>
              <a:t>Los cromosomas contienen ADN y proteínas. Los denominados cromosomas sexuales participan en sistemas de determinación sexual y portan genes con distintas funciones. En el modelo típico de mamíferos domésticos, las hembras presentan XX y los machos XY; en aves, los machos presentan ZZ y las hembras ZW. Las letras identifican cromosomas y no significan que todos tengan la forma de una X. Los genes situados en otros cromosomas también participan en el desarrollo sexual.</a:t>
            </a:r>
          </a:p>
          <a:p xmlns:a="http://schemas.openxmlformats.org/drawingml/2006/main">
            <a:r>
              <a:t/>
            </a:r>
          </a:p>
          <a:p xmlns:a="http://schemas.openxmlformats.org/drawingml/2006/main">
            <a:r>
              <a:t>Responder en orden: qué son, cuáles aparecen en los ejemplos y qué información contienen. Seleccionar X, Y, Z y W en el esquema. Aclarar que las combinaciones son patrones habituales y que la diversidad animal incluye otros mecanismos. No utilizar la definición humana del glosario como clasificación universal de animales.</a:t>
            </a:r>
          </a:p>
          <a:p xmlns:a="http://schemas.openxmlformats.org/drawingml/2006/main">
            <a:r>
              <a:t/>
            </a:r>
          </a:p>
          <a:p xmlns:a="http://schemas.openxmlformats.org/drawingml/2006/main">
            <a:r>
              <a:t>Fuentes</a:t>
            </a:r>
          </a:p>
          <a:p xmlns:a="http://schemas.openxmlformats.org/drawingml/2006/main">
            <a:r>
              <a:t>(2) National Human Genome Research Institute. Cromosoma sexual [Internet]. Bethesda: NHGRI; [citado 19 oct 2026].</a:t>
            </a:r>
          </a:p>
          <a:p xmlns:a="http://schemas.openxmlformats.org/drawingml/2006/main">
            <a:r>
              <a:t>https://www.genome.gov/es/genetics-glossary/Cromosoma-sexual</a:t>
            </a:r>
          </a:p>
          <a:p xmlns:a="http://schemas.openxmlformats.org/drawingml/2006/main">
            <a:r>
              <a:t/>
            </a:r>
          </a:p>
          <a:p xmlns:a="http://schemas.openxmlformats.org/drawingml/2006/main">
            <a:r>
              <a:t>(3) National Human Genome Research Institute. Cromosomas [Internet]. Bethesda: NHGRI; 2019 [citado 19 oct 2026].</a:t>
            </a:r>
          </a:p>
          <a:p xmlns:a="http://schemas.openxmlformats.org/drawingml/2006/main">
            <a:r>
              <a:t>https://www.genome.gov/es/about-genomics/fact-sheets/Cromosomas</a:t>
            </a:r>
          </a:p>
          <a:p xmlns:a="http://schemas.openxmlformats.org/drawingml/2006/main">
            <a:r>
              <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(4) Ioannidis J, Taylor G, Zhao D, Liu L, Idoko-Akoh A, Gong D, et al. Primary sex determination in birds depends on DMRT1 dosage, but gonadal sex does not determine adult secondary sex characteristics. Proc Natl Acad Sci U S A. 2021;118(10):e2020909118.</a:t>
            </a:r>
          </a:p>
          <a:p xmlns:a="http://schemas.openxmlformats.org/drawingml/2006/main">
            <a:r>
              <a:t>https://doi.org/10.1073/pnas.2020909118</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Características de los cromosomas sexuales</a:t>
            </a:r>
          </a:p>
          <a:p xmlns:a="http://schemas.openxmlformats.org/drawingml/2006/main">
            <a:r>
              <a:t/>
            </a:r>
          </a:p>
          <a:p xmlns:a="http://schemas.openxmlformats.org/drawingml/2006/main">
            <a:r>
              <a:t>Los cromosomas sexuales se transmiten de los progenitores a la descendencia durante la reproducción. Contienen genes relacionados con el desarrollo sexual y otros que intervienen en funciones del organismo. La clasificación de un cromosoma como sexual no implica que todos sus genes se dediquen exclusivamente a la reproducción. Los autosomas son los demás cromosomas y también incluyen reguladores del desarrollo sexual. En los ejemplos diploides los gametos aportan un juego cromosómico; no debe generalizarse la presencia de pares a organismos haploides.</a:t>
            </a:r>
          </a:p>
          <a:p xmlns:a="http://schemas.openxmlformats.org/drawingml/2006/main">
            <a:r>
              <a:t/>
            </a:r>
          </a:p>
          <a:p xmlns:a="http://schemas.openxmlformats.org/drawingml/2006/main">
            <a:r>
              <a:t>Relacionar célula, cromosoma, ADN y gen sin presentar estos términos como equivalentes. Explicar que un gameto no transporta solamente X o Y: también aporta autosomas. Reservar los cuadros de fecundación para el bloque de sistemas.</a:t>
            </a:r>
          </a:p>
          <a:p xmlns:a="http://schemas.openxmlformats.org/drawingml/2006/main">
            <a:r>
              <a:t/>
            </a:r>
          </a:p>
          <a:p xmlns:a="http://schemas.openxmlformats.org/drawingml/2006/main">
            <a:r>
              <a:t>Fuentes</a:t>
            </a:r>
          </a:p>
          <a:p xmlns:a="http://schemas.openxmlformats.org/drawingml/2006/main">
            <a:r>
              <a:t>(3) National Human Genome Research Institute. Cromosomas [Internet]. Bethesda: NHGRI; 2019 [citado 19 oct 2026].</a:t>
            </a:r>
          </a:p>
          <a:p xmlns:a="http://schemas.openxmlformats.org/drawingml/2006/main">
            <a:r>
              <a:t>https://www.genome.gov/es/about-genomics/fact-sheets/Cromosomas</a:t>
            </a:r>
          </a:p>
          <a:p xmlns:a="http://schemas.openxmlformats.org/drawingml/2006/main">
            <a:r>
              <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Diferencias entre los cromosomas X y Y</a:t>
            </a:r>
          </a:p>
          <a:p xmlns:a="http://schemas.openxmlformats.org/drawingml/2006/main">
            <a:r>
              <a:t/>
            </a:r>
          </a:p>
          <a:p xmlns:a="http://schemas.openxmlformats.org/drawingml/2006/main">
            <a:r>
              <a:t>El cromosoma X contiene numerosos genes con funciones que van más allá de la reproducción. En el patrón mamífero típico, hembras y machos poseen al menos un X. El cromosoma Y contiene genes asociados al desarrollo testicular y la función reproductiva; SRY participa en el inicio de la vía testicular mediante la regulación de SOX9. La presencia de Y no sustituye el funcionamiento de los demás genes, hormonas, receptores y tejidos. Esta explicación se refiere al modelo de mamíferos domésticos y no al sistema de aves.</a:t>
            </a:r>
          </a:p>
          <a:p xmlns:a="http://schemas.openxmlformats.org/drawingml/2006/main">
            <a:r>
              <a:t/>
            </a:r>
          </a:p>
          <a:p xmlns:a="http://schemas.openxmlformats.org/drawingml/2006/main">
            <a:r>
              <a:t>No representar X e Y como cromosomas de tamaño o forma universales: los dibujos son conceptuales. Presentar SRY como un gen regulador, no como una hormona. Formular la pregunta oral antes de revelar la respuesta y conectar con la gónada bipotencial que se explicará después.</a:t>
            </a:r>
          </a:p>
          <a:p xmlns:a="http://schemas.openxmlformats.org/drawingml/2006/main">
            <a:r>
              <a:t/>
            </a:r>
          </a:p>
          <a:p xmlns:a="http://schemas.openxmlformats.org/drawingml/2006/main">
            <a:r>
              <a:t>Pregunta para el público: ¿Cuál es la función del gen SRY en el desarrollo sexual de los mamíferos domésticos?</a:t>
            </a:r>
          </a:p>
          <a:p xmlns:a="http://schemas.openxmlformats.org/drawingml/2006/main">
            <a:r>
              <a:t>Respuesta esperada: SRY participa en el inicio de la vía testicular al favorecer la activación de SOX9 en células somáticas precursoras. Actúa dentro de una red de genes; no forma por sí solo todos los órganos reproductores.</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(5) Ridnik M, Schoenfelder S, Gonen N. Cis-Regulatory Control of Mammalian Sex Determination. Sex Dev. 2021;15(5-6):317-334.</a:t>
            </a:r>
          </a:p>
          <a:p xmlns:a="http://schemas.openxmlformats.org/drawingml/2006/main">
            <a:r>
              <a:t>https://doi.org/10.1159/000519244</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¿Qué es la diferenciación sexual?</a:t>
            </a:r>
          </a:p>
          <a:p xmlns:a="http://schemas.openxmlformats.org/drawingml/2006/main">
            <a:r>
              <a:t/>
            </a:r>
          </a:p>
          <a:p xmlns:a="http://schemas.openxmlformats.org/drawingml/2006/main">
            <a:r>
              <a:t>La determinación sexual comprende los mecanismos que orientan la vía de desarrollo sexual. La diferenciación sexual reúne los cambios celulares, gonadales, hormonales y anatómicos mediante los cuales se desarrolla el aparato reproductor. En el embrión de mamíferos, el primordio gonadal y los conductos inicialmente presentan potenciales de desarrollo que se organizan mediante señales específicas. Los procesos están relacionados, pero conocer la señal inicial no equivale a describir todos los órganos del individuo.</a:t>
            </a:r>
          </a:p>
          <a:p xmlns:a="http://schemas.openxmlformats.org/drawingml/2006/main">
            <a:r>
              <a:t/>
            </a:r>
          </a:p>
          <a:p xmlns:a="http://schemas.openxmlformats.org/drawingml/2006/main">
            <a:r>
              <a:t>Usar dos preguntas para distinguir conceptos: qué orienta la vía y cómo se forman los tejidos. Evitar una separación rígida de procesos que se solapan en el desarrollo. Los esquemas describen el modelo mamífero y no un calendario gestacional común a todas las especies.</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Cuatro niveles del desarrollo sexual</a:t>
            </a:r>
          </a:p>
          <a:p xmlns:a="http://schemas.openxmlformats.org/drawingml/2006/main">
            <a:r>
              <a:t/>
            </a:r>
          </a:p>
          <a:p xmlns:a="http://schemas.openxmlformats.org/drawingml/2006/main">
            <a:r>
              <a:t>En el modelo mamífero típico, la constitución cromosómica se establece en la fecundación. El nivel gonadal corresponde a la diferenciación y organización de la gónada; el hormonal, a la producción y acción de señales como AMH y andrógenos; el anatómico o fenotípico, a los órganos y características observables. Son dimensiones relacionadas, no cuatro fechas universales ni equivalencias absolutas. El aspecto externo, por sí solo, no permite demostrar el complemento cromosómico, el tejido gonadal o la fertilidad.</a:t>
            </a:r>
          </a:p>
          <a:p xmlns:a="http://schemas.openxmlformats.org/drawingml/2006/main">
            <a:r>
              <a:t/>
            </a:r>
          </a:p>
          <a:p xmlns:a="http://schemas.openxmlformats.org/drawingml/2006/main">
            <a:r>
              <a:t>Recorrer los cuatro niveles y preguntar qué información aporta cada uno. Diferenciar la producción hormonal de la respuesta del tejido. No presentar los cromosomas como un resultado de las hormonas ni asignar semanas humanas a las especies domésticas.</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 gónada bipotencial</a:t>
            </a:r>
          </a:p>
          <a:p xmlns:a="http://schemas.openxmlformats.org/drawingml/2006/main">
            <a:r>
              <a:t/>
            </a:r>
          </a:p>
          <a:p xmlns:a="http://schemas.openxmlformats.org/drawingml/2006/main">
            <a:r>
              <a:t>La gónada embrionaria bipotencial contiene células somáticas de soporte y del estroma, junto con células germinales precursoras de gametos. Las células germinales no se convierten en Sertoli. En el modelo mamífero típico, SRY favorece SOX9 y la diferenciación de la línea de soporte testicular. El programa ovárico también es activo: WNT4, RSPO1 y β-catenina participan en su desarrollo y FOXL2 contribuye a la identidad ovárica. Estudios experimentales de eliminación de Foxl2 en ovario adulto de ratón muestran que mantener esa identidad requiere regulación continua; no describen un cambio espontáneo normal en hembras domésticas.</a:t>
            </a:r>
          </a:p>
          <a:p xmlns:a="http://schemas.openxmlformats.org/drawingml/2006/main">
            <a:r>
              <a:t/>
            </a:r>
          </a:p>
          <a:p xmlns:a="http://schemas.openxmlformats.org/drawingml/2006/main">
            <a:r>
              <a:t>Alternar ambas redes y definir los genes antes de recorrer las conexiones. No leer las siglas como si fueran hormonas. La producción de espermatozoides corresponde a la función reproductiva posterior, no a una gónada fetal que ya está formando gametos maduros. Preguntar por qué los cromosomas no bastan para describir la diferenciación.</a:t>
            </a:r>
          </a:p>
          <a:p xmlns:a="http://schemas.openxmlformats.org/drawingml/2006/main">
            <a:r>
              <a:t/>
            </a:r>
          </a:p>
          <a:p xmlns:a="http://schemas.openxmlformats.org/drawingml/2006/main">
            <a:r>
              <a:t>Pregunta para el público: ¿Por qué la diferenciación sexual no depende solamente de los cromosomas sexuales?</a:t>
            </a:r>
          </a:p>
          <a:p xmlns:a="http://schemas.openxmlformats.org/drawingml/2006/main">
            <a:r>
              <a:t>Respuesta esperada: Porque también intervienen genes reguladores, la organización de las gónadas, la producción y acción de hormonas y la respuesta de los tejidos. El complemento cromosómico aporta información, pero no describe por sí solo el desarrollo gonadal ni el fenotipo.</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(5) Ridnik M, Schoenfelder S, Gonen N. Cis-Regulatory Control of Mammalian Sex Determination. Sex Dev. 2021;15(5-6):317-334.</a:t>
            </a:r>
          </a:p>
          <a:p xmlns:a="http://schemas.openxmlformats.org/drawingml/2006/main">
            <a:r>
              <a:t>https://doi.org/10.1159/000519244</a:t>
            </a:r>
          </a:p>
          <a:p xmlns:a="http://schemas.openxmlformats.org/drawingml/2006/main">
            <a:r>
              <a:t/>
            </a:r>
          </a:p>
          <a:p xmlns:a="http://schemas.openxmlformats.org/drawingml/2006/main">
            <a:r>
              <a:t>(6) Nicol B, Estermann MA, Yao HHC, Mellouk N. Becoming female: Ovarian differentiation from an evolutionary perspective. Front Cell Dev Biol. 2022;10:944776.</a:t>
            </a:r>
          </a:p>
          <a:p xmlns:a="http://schemas.openxmlformats.org/drawingml/2006/main">
            <a:r>
              <a:t>https://doi.org/10.3389/fcell.2022.944776</a:t>
            </a:r>
          </a:p>
          <a:p xmlns:a="http://schemas.openxmlformats.org/drawingml/2006/main">
            <a:r>
              <a:t/>
            </a:r>
          </a:p>
          <a:p xmlns:a="http://schemas.openxmlformats.org/drawingml/2006/main">
            <a:r>
              <a:t>(7) Uhlenhaut NH, Jakob S, Anlag K, Eisenberger T, Sekido R, Kress J, et al. Somatic sex reprogramming of adult ovaries to testes by FOXL2 ablation. Cell. 2009;139(6):1130-1142.</a:t>
            </a:r>
          </a:p>
          <a:p xmlns:a="http://schemas.openxmlformats.org/drawingml/2006/main">
            <a:r>
              <a:t>https://doi.org/10.1016/j.cell.2009.11.021</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Desarrollo del aparato reproductor masculino</a:t>
            </a:r>
          </a:p>
          <a:p xmlns:a="http://schemas.openxmlformats.org/drawingml/2006/main">
            <a:r>
              <a:t/>
            </a:r>
          </a:p>
          <a:p xmlns:a="http://schemas.openxmlformats.org/drawingml/2006/main">
            <a:r>
              <a:t>En el testículo fetal, las células de Sertoli producen AMH, que favorece la regresión de los conductos de Müller. Las células de Leydig producen testosterona, que promueve el mantenimiento y la diferenciación de los conductos de Wolff hacia estructuras como epidídimo y conducto deferente. La enzima 5α-reductasa convierte testosterona en DHT en tejidos diana; la DHT participa en la masculinización de los genitales externos y la próstata. La acción de estas señales requiere receptores y tejidos funcionales. La producción fetal de hormonas debe distinguirse de la producción de espermatozoides en la vida reproductiva.</a:t>
            </a:r>
          </a:p>
          <a:p xmlns:a="http://schemas.openxmlformats.org/drawingml/2006/main">
            <a:r>
              <a:t/>
            </a:r>
          </a:p>
          <a:p xmlns:a="http://schemas.openxmlformats.org/drawingml/2006/main">
            <a:r>
              <a:t>Elegir AMH, testosterona o DHT y seguir origen o formación, tejido diana y efecto. La AMH no forma los genitales masculinos ni sustituye a los andrógenos. DHT significa dihidrotestosterona. No presentar como universales las glándulas accesorias ni los tiempos de desarrollo de una sola especie.</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Desarrollo del aparato reproductor femenino</a:t>
            </a:r>
          </a:p>
          <a:p xmlns:a="http://schemas.openxmlformats.org/drawingml/2006/main">
            <a:r>
              <a:t/>
            </a:r>
          </a:p>
          <a:p xmlns:a="http://schemas.openxmlformats.org/drawingml/2006/main">
            <a:r>
              <a:t>El desarrollo ovárico depende de redes que incluyen WNT4, RSPO1, β-catenina y FOXL2. En el desarrollo femenino típico, sin la señal testicular de AMH, los conductos de Müller persisten y contribuyen a formar los oviductos, el útero, el cuello uterino y parte del tracto genital según la especie. Los ovarios y la vulva no proceden de estos conductos. La vía femenina no consiste solamente en ausencia de hormonas masculinas. Más adelante, en la pubertad, las hormonas ováricas contribuyen a la maduración y a los ciclos reproductivos; esa etapa debe distinguirse de la formación embrionaria de los órganos.</a:t>
            </a:r>
          </a:p>
          <a:p xmlns:a="http://schemas.openxmlformats.org/drawingml/2006/main">
            <a:r>
              <a:t/>
            </a:r>
          </a:p>
          <a:p xmlns:a="http://schemas.openxmlformats.org/drawingml/2006/main">
            <a:r>
              <a:t>Comparar esta escena con la anterior: organización gonadal, señales y conductos. Explicar oviducto, útero y cuello uterino con etiquetas concretas. No afirmar que el ovario fetal necesita producir estrógenos para que todo el tracto femenino se forme de igual manera en todas las especies.</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(6) Nicol B, Estermann MA, Yao HHC, Mellouk N. Becoming female: Ovarian differentiation from an evolutionary perspective. Front Cell Dev Biol. 2022;10:944776.</a:t>
            </a:r>
          </a:p>
          <a:p xmlns:a="http://schemas.openxmlformats.org/drawingml/2006/main">
            <a:r>
              <a:t>https://doi.org/10.3389/fcell.2022.944776</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Freemartinismo en bovinos</a:t>
            </a:r>
          </a:p>
          <a:p xmlns:a="http://schemas.openxmlformats.org/drawingml/2006/main">
            <a:r>
              <a:t/>
            </a:r>
          </a:p>
          <a:p xmlns:a="http://schemas.openxmlformats.org/drawingml/2006/main">
            <a:r>
              <a:t>En una gestación bovina de fetos de distinto sexo pueden formarse conexiones vasculares entre sus placentas. Estas conexiones permiten intercambio de células y señales durante el desarrollo, con posibles alteraciones del aparato reproductor de la hembra. Puede detectarse quimerismo sanguíneo XX/XY; esto no significa que todos los tejidos cambien sus cromosomas. No toda hembra cogemela de un macho es freemartin. La confirmación requiere integrar antecedentes, anatomía y pruebas pertinentes. Se presenta un ejemplo bibliográfico, sin datos de un paciente del grupo.</a:t>
            </a:r>
          </a:p>
          <a:p xmlns:a="http://schemas.openxmlformats.org/drawingml/2006/main">
            <a:r>
              <a:t/>
            </a:r>
          </a:p>
          <a:p xmlns:a="http://schemas.openxmlformats.org/drawingml/2006/main">
            <a:r>
              <a:t>Recorrer los tres pasos del esquema: gestación, conexión e intercambio, y posible alteración. No presentar el dibujo como anatomía a escala ni una frecuencia exacta. Formular la pregunta oral de Carolina y pedir una explicación sencilla basada en la conexión vascular.</a:t>
            </a:r>
          </a:p>
          <a:p xmlns:a="http://schemas.openxmlformats.org/drawingml/2006/main">
            <a:r>
              <a:t/>
            </a:r>
          </a:p>
          <a:p xmlns:a="http://schemas.openxmlformats.org/drawingml/2006/main">
            <a:r>
              <a:t>Pregunta para el público (Dennisse Carolina Silva Del Rosario): ¿Cómo puede alterarse el desarrollo reproductivo de una hembra bovina que comparte gestación con un macho?</a:t>
            </a:r>
          </a:p>
          <a:p xmlns:a="http://schemas.openxmlformats.org/drawingml/2006/main">
            <a:r>
              <a:t>Respuesta esperada: Si se establece una conexión vascular entre los fetos, pueden intercambiarse células y señales que alteren el desarrollo reproductivo de la hembra. Puede aparecer freemartinismo, pero ser cogemela de un macho no basta para confirmarlo.</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(8) Corredor Camargo ES, Páez Barón EM. Freemartinismo o quimerismo XX/XY en bovinos: revisión. Rev Investig Agrar Ambient. 2009;(1):7-12.</a:t>
            </a:r>
          </a:p>
          <a:p xmlns:a="http://schemas.openxmlformats.org/drawingml/2006/main">
            <a:r>
              <a:t>https://doi.org/10.22490/21456453.894</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¿Qué son los sistemas de determinación sexual?</a:t>
            </a:r>
          </a:p>
          <a:p xmlns:a="http://schemas.openxmlformats.org/drawingml/2006/main">
            <a:r>
              <a:t/>
            </a:r>
          </a:p>
          <a:p xmlns:a="http://schemas.openxmlformats.org/drawingml/2006/main">
            <a:r>
              <a:t>Los animales presentan distintos mecanismos de determinación sexual. En los sistemas XX/XY y ZZ/ZW, el complemento de cromosomas sexuales permite describir los patrones típicos de los grupos estudiados. En la haplodiploidía cambia el número de juegos cromosómicos, con mecanismos genéticos particulares como csd en la abeja melífera. En ciertas especies de reptiles, la temperatura durante un período del desarrollo influye en la vía gonadal. Los cuatro sistemas de esta exposición son modelos representativos, no una lista exhaustiva de toda la diversidad animal.</a:t>
            </a:r>
          </a:p>
          <a:p xmlns:a="http://schemas.openxmlformats.org/drawingml/2006/main">
            <a:r>
              <a:t/>
            </a:r>
          </a:p>
          <a:p xmlns:a="http://schemas.openxmlformats.org/drawingml/2006/main">
            <a:r>
              <a:t>Introducir las cuatro tarjetas y pedir que se identifique qué variable cambia en cada caso. Esta escena organiza el bloque; los detalles y los cruces se explican en las siguientes. No utilizar X/Y para nombrar los alelos de csd ni para describir los patrones térmicos.</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(4) Ioannidis J, Taylor G, Zhao D, Liu L, Idoko-Akoh A, Gong D, et al. Primary sex determination in birds depends on DMRT1 dosage, but gonadal sex does not determine adult secondary sex characteristics. Proc Natl Acad Sci U S A. 2021;118(10):e2020909118.</a:t>
            </a:r>
          </a:p>
          <a:p xmlns:a="http://schemas.openxmlformats.org/drawingml/2006/main">
            <a:r>
              <a:t>https://doi.org/10.1073/pnas.2020909118</a:t>
            </a:r>
          </a:p>
          <a:p xmlns:a="http://schemas.openxmlformats.org/drawingml/2006/main">
            <a:r>
              <a:t/>
            </a:r>
          </a:p>
          <a:p xmlns:a="http://schemas.openxmlformats.org/drawingml/2006/main">
            <a:r>
              <a:t>(9) Seiler J, Beye M. Honeybees’ novel complementary sex-determining system: function and origin. Trends Genet. 2024;40(11):969-981.</a:t>
            </a:r>
          </a:p>
          <a:p xmlns:a="http://schemas.openxmlformats.org/drawingml/2006/main">
            <a:r>
              <a:t>https://doi.org/10.1016/j.tig.2024.08.001</a:t>
            </a:r>
          </a:p>
          <a:p xmlns:a="http://schemas.openxmlformats.org/drawingml/2006/main">
            <a:r>
              <a:t/>
            </a:r>
          </a:p>
          <a:p xmlns:a="http://schemas.openxmlformats.org/drawingml/2006/main">
            <a:r>
              <a:t>(10) Akashi H, Hasui D, Ueda K, Ishikawa M, Takeda M, Miyagawa S. Understanding the role of environmental temperature on sex determination through comparative studies in reptiles and amphibians. J Exp Zool A Ecol Integr Physiol. 2024;341(1):48-59.</a:t>
            </a:r>
          </a:p>
          <a:p xmlns:a="http://schemas.openxmlformats.org/drawingml/2006/main">
            <a:r>
              <a:t>https://doi.org/10.1002/jez.2760</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Sistema XX/XY</a:t>
            </a:r>
          </a:p>
          <a:p xmlns:a="http://schemas.openxmlformats.org/drawingml/2006/main">
            <a:r>
              <a:t/>
            </a:r>
          </a:p>
          <a:p xmlns:a="http://schemas.openxmlformats.org/drawingml/2006/main">
            <a:r>
              <a:t>En el modelo típico de mamíferos domésticos, la hembra XX produce gametos con X y el macho XY produce gametos con X o Y. Heterogamético significa que aporta dos tipos de gametos respecto al complemento sexual; homogamético significa uno. El cuadro de Punnett muestra una expectativa de la mitad XX y la mitad XY bajo segregación y fecundación equivalentes. Esa probabilidad se refiere a cada fecundación y no garantiza que una camada tenga exactamente la mitad de cada sexo. El selector del explorador permite contrastar después este modelo con el de aves.</a:t>
            </a:r>
          </a:p>
          <a:p xmlns:a="http://schemas.openxmlformats.org/drawingml/2006/main">
            <a:r>
              <a:t/>
            </a:r>
          </a:p>
          <a:p xmlns:a="http://schemas.openxmlformats.org/drawingml/2006/main">
            <a:r>
              <a:t>Seguir un gameto materno y uno paterno, elegir una casilla y leer el resultado. Aclarar que las filas repetidas del cuadro no crean tipos adicionales de óvulos. Los gametos contienen también autosomas. No confundir heterogametia con heterocigosis de cualquier gen.</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(4) Ioannidis J, Taylor G, Zhao D, Liu L, Idoko-Akoh A, Gong D, et al. Primary sex determination in birds depends on DMRT1 dosage, but gonadal sex does not determine adult secondary sex characteristics. Proc Natl Acad Sci U S A. 2021;118(10):e2020909118.</a:t>
            </a:r>
          </a:p>
          <a:p xmlns:a="http://schemas.openxmlformats.org/drawingml/2006/main">
            <a:r>
              <a:t>https://doi.org/10.1073/pnas.2020909118</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Sistema ZZ/ZW</a:t>
            </a:r>
          </a:p>
          <a:p xmlns:a="http://schemas.openxmlformats.org/drawingml/2006/main">
            <a:r>
              <a:t/>
            </a:r>
          </a:p>
          <a:p xmlns:a="http://schemas.openxmlformats.org/drawingml/2006/main">
            <a:r>
              <a:t>En aves, el macho ZZ produce gametos con Z y la hembra ZW produce gametos con Z o W. Por ello, la hembra es heterogamética. Bajo condiciones equivalentes de segregación y fecundación, el modelo produce una expectativa de la mitad ZZ y la mitad ZW. La dosis funcional de DMRT1, gen ligado al cromosoma Z, participa en la determinación gonadal del pollo. Este mecanismo no equivale a invertir SRY ni a suponer que un único gen describe todos los rasgos somáticos.</a:t>
            </a:r>
          </a:p>
          <a:p xmlns:a="http://schemas.openxmlformats.org/drawingml/2006/main">
            <a:r>
              <a:t/>
            </a:r>
          </a:p>
          <a:p xmlns:a="http://schemas.openxmlformats.org/drawingml/2006/main">
            <a:r>
              <a:t>Comparar el origen de los gametos con el sistema XX/XY. Si se usa el explorador de cruces, seleccionar ZZ/ZW y recorrer las combinaciones. Preguntar a Britney cuál progenitor es heterogamético en cada modelo. Reservar el detalle experimental de DMRT1 para profundizar, sin convertirlo en la idea central.</a:t>
            </a:r>
          </a:p>
          <a:p xmlns:a="http://schemas.openxmlformats.org/drawingml/2006/main">
            <a:r>
              <a:t/>
            </a:r>
          </a:p>
          <a:p xmlns:a="http://schemas.openxmlformats.org/drawingml/2006/main">
            <a:r>
              <a:t>Pregunta para el público (Britney Gissel Cujilema Montero): ¿Qué progenitor es heterogamético en el sistema XX/XY y cuál en el sistema ZZ/ZW?</a:t>
            </a:r>
          </a:p>
          <a:p xmlns:a="http://schemas.openxmlformats.org/drawingml/2006/main">
            <a:r>
              <a:t>Respuesta esperada: En XX/XY, el macho XY produce gametos con X o con Y. En ZZ/ZW, la hembra ZW produce gametos con Z o con W. Heterogamético significa producir dos tipos de gametos respecto a sus cromosomas sexuales.</a:t>
            </a:r>
          </a:p>
          <a:p xmlns:a="http://schemas.openxmlformats.org/drawingml/2006/main">
            <a:r>
              <a:t/>
            </a:r>
          </a:p>
          <a:p xmlns:a="http://schemas.openxmlformats.org/drawingml/2006/main">
            <a:r>
              <a:t>Fuentes</a:t>
            </a:r>
          </a:p>
          <a:p xmlns:a="http://schemas.openxmlformats.org/drawingml/2006/main">
            <a:r>
              <a:t>(4) Ioannidis J, Taylor G, Zhao D, Liu L, Idoko-Akoh A, Gong D, et al. Primary sex determination in birds depends on DMRT1 dosage, but gonadal sex does not determine adult secondary sex characteristics. Proc Natl Acad Sci U S A. 2021;118(10):e2020909118.</a:t>
            </a:r>
          </a:p>
          <a:p xmlns:a="http://schemas.openxmlformats.org/drawingml/2006/main">
            <a:r>
              <a:t>https://doi.org/10.1073/pnas.2020909118</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Determinación por haplodiploidía</a:t>
            </a:r>
          </a:p>
          <a:p xmlns:a="http://schemas.openxmlformats.org/drawingml/2006/main">
            <a:r>
              <a:t/>
            </a:r>
          </a:p>
          <a:p xmlns:a="http://schemas.openxmlformats.org/drawingml/2006/main">
            <a:r>
              <a:t>En muchos himenópteros, los machos son generalmente haploides y las hembras diploides. En Apis mellifera, un huevo no fecundado puede originar un macho haploide. Un huevo fecundado es diploide, pero no garantiza una hembra: la heterocigosis de csd favorece el desarrollo femenino y la homocigosis permite machos diploides. En el explorador, A y B son etiquetas didácticas para alelos; no representan cromosomas X o Y. El mecanismo específico de csd no debe extrapolarse a todos los insectos haplodiploides.</a:t>
            </a:r>
          </a:p>
          <a:p xmlns:a="http://schemas.openxmlformats.org/drawingml/2006/main">
            <a:r>
              <a:t/>
            </a:r>
          </a:p>
          <a:p xmlns:a="http://schemas.openxmlformats.org/drawingml/2006/main">
            <a:r>
              <a:t>Comenzar con un juego frente a dos juegos y luego mostrar la precisión del genotipo. Definir hemicigoto como una sola copia, heterocigoto como alelos diferentes y homocigoto como alelos iguales. No confundir determinación sexual con diferenciación de reina y obrera.</a:t>
            </a:r>
          </a:p>
          <a:p xmlns:a="http://schemas.openxmlformats.org/drawingml/2006/main">
            <a:r>
              <a:t/>
            </a:r>
          </a:p>
          <a:p xmlns:a="http://schemas.openxmlformats.org/drawingml/2006/main">
            <a:r>
              <a:t>Fuentes</a:t>
            </a:r>
          </a:p>
          <a:p xmlns:a="http://schemas.openxmlformats.org/drawingml/2006/main">
            <a:r>
              <a:t>(9) Seiler J, Beye M. Honeybees’ novel complementary sex-determining system: function and origin. Trends Genet. 2024;40(11):969-981.</a:t>
            </a:r>
          </a:p>
          <a:p xmlns:a="http://schemas.openxmlformats.org/drawingml/2006/main">
            <a:r>
              <a:t>https://doi.org/10.1016/j.tig.2024.08.001</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Determinación dependiente de la temperatura</a:t>
            </a:r>
          </a:p>
          <a:p xmlns:a="http://schemas.openxmlformats.org/drawingml/2006/main">
            <a:r>
              <a:t/>
            </a:r>
          </a:p>
          <a:p xmlns:a="http://schemas.openxmlformats.org/drawingml/2006/main">
            <a:r>
              <a:t>En la determinación sexual dependiente de la temperatura, el ambiente térmico durante una etapa sensible influye en el desarrollo gonadal. MF indica predominio masculino en un extremo relativamente bajo y femenino en el alto; FM invierte ese orden; FMF representa predominio femenino en los extremos y masculino en una región intermedia. Son patrones conceptuales y no datos de una especie concreta. Muchas especies de reptiles presentan determinación genética; no puede deducirse un resultado sin considerar la biología de la especie.</a:t>
            </a:r>
          </a:p>
          <a:p xmlns:a="http://schemas.openxmlformats.org/drawingml/2006/main">
            <a:r>
              <a:t/>
            </a:r>
          </a:p>
          <a:p xmlns:a="http://schemas.openxmlformats.org/drawingml/2006/main">
            <a:r>
              <a:t>Definir M y F antes de mover el control. Describir temperatura relativa y región de transición, sin inventar grados Celsius ni porcentajes. Usar la pregunta oral de Joselyn para comprobar por qué no puede universalizarse el patrón. El gráfico no prescribe condiciones de incubación.</a:t>
            </a:r>
          </a:p>
          <a:p xmlns:a="http://schemas.openxmlformats.org/drawingml/2006/main">
            <a:r>
              <a:t/>
            </a:r>
          </a:p>
          <a:p xmlns:a="http://schemas.openxmlformats.org/drawingml/2006/main">
            <a:r>
              <a:t>Pregunta para el público (Joselyn María Pambi Gaona): ¿Una temperatura más alta produce siempre más hembras en los reptiles?</a:t>
            </a:r>
          </a:p>
          <a:p xmlns:a="http://schemas.openxmlformats.org/drawingml/2006/main">
            <a:r>
              <a:t>Respuesta esperada: No. El efecto depende de la especie, su mecanismo de determinación sexual y el período sensible del desarrollo. Existen patrones distintos y muchos reptiles presentan determinación genética.</a:t>
            </a:r>
          </a:p>
          <a:p xmlns:a="http://schemas.openxmlformats.org/drawingml/2006/main">
            <a:r>
              <a:t/>
            </a:r>
          </a:p>
          <a:p xmlns:a="http://schemas.openxmlformats.org/drawingml/2006/main">
            <a:r>
              <a:t>Fuentes</a:t>
            </a:r>
          </a:p>
          <a:p xmlns:a="http://schemas.openxmlformats.org/drawingml/2006/main">
            <a:r>
              <a:t>(10) Akashi H, Hasui D, Ueda K, Ishikawa M, Takeda M, Miyagawa S. Understanding the role of environmental temperature on sex determination through comparative studies in reptiles and amphibians. J Exp Zool A Ecol Integr Physiol. 2024;341(1):48-59.</a:t>
            </a:r>
          </a:p>
          <a:p xmlns:a="http://schemas.openxmlformats.org/drawingml/2006/main">
            <a:r>
              <a:t>https://doi.org/10.1002/jez.2760</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Comparación de los sistemas</a:t>
            </a:r>
          </a:p>
          <a:p xmlns:a="http://schemas.openxmlformats.org/drawingml/2006/main">
            <a:r>
              <a:t/>
            </a:r>
          </a:p>
          <a:p xmlns:a="http://schemas.openxmlformats.org/drawingml/2006/main">
            <a:r>
              <a:t>La comparación integra los cuatro mecanismos principales. En XX/XY y ZZ/ZW se distinguen los complementos sexuales y el progenitor heterogamético. En la haplodiploidía se compara el número de juegos cromosómicos y el mecanismo genético de cada grupo; en la determinación térmica, el efecto de la temperatura durante el período sensible. La misma etiqueta no debe imponerse a todos los sistemas: heterogametia describe los modelos cromosómicos estudiados, mientras que ploidía y temperatura requieren otras variables.</a:t>
            </a:r>
          </a:p>
          <a:p xmlns:a="http://schemas.openxmlformats.org/drawingml/2006/main">
            <a:r>
              <a:t/>
            </a:r>
          </a:p>
          <a:p xmlns:a="http://schemas.openxmlformats.org/drawingml/2006/main">
            <a:r>
              <a:t>Pedir al grupo que elija un sistema e identifique señal principal, ejemplo y límite. Utilizar las cinco preguntas orales distribuidas a lo largo de la exposición. Las referencias completas y los materiales se consultan mediante los controles de la página, sin añadir diapositivas al recorrido.</a:t>
            </a:r>
          </a:p>
          <a:p xmlns:a="http://schemas.openxmlformats.org/drawingml/2006/main">
            <a:r>
              <a:t/>
            </a:r>
          </a:p>
          <a:p xmlns:a="http://schemas.openxmlformats.org/drawingml/2006/main">
            <a:r>
              <a:t>Fuentes</a:t>
            </a:r>
          </a:p>
          <a:p xmlns:a="http://schemas.openxmlformats.org/drawingml/2006/main">
            <a:r>
              <a:t>(1) Díaz-Hernández V, Marquez Y, Merchant-Larios H. Desarrollo embrionario y diferenciación sexual. En: Reproducción de los animales domésticos [Internet]. México: Universidad Nacional Autónoma de México; 2021 [citado 19 oct 2026].</a:t>
            </a:r>
          </a:p>
          <a:p xmlns:a="http://schemas.openxmlformats.org/drawingml/2006/main">
            <a:r>
              <a:t>https://reproduccionanimalesdomesticos.fmvz.unam.mx/libro/capitulo1/autores.html</a:t>
            </a:r>
          </a:p>
          <a:p xmlns:a="http://schemas.openxmlformats.org/drawingml/2006/main">
            <a:r>
              <a:t/>
            </a:r>
          </a:p>
          <a:p xmlns:a="http://schemas.openxmlformats.org/drawingml/2006/main">
            <a:r>
              <a:t>(4) Ioannidis J, Taylor G, Zhao D, Liu L, Idoko-Akoh A, Gong D, et al. Primary sex determination in birds depends on DMRT1 dosage, but gonadal sex does not determine adult secondary sex characteristics. Proc Natl Acad Sci U S A. 2021;118(10):e2020909118.</a:t>
            </a:r>
          </a:p>
          <a:p xmlns:a="http://schemas.openxmlformats.org/drawingml/2006/main">
            <a:r>
              <a:t>https://doi.org/10.1073/pnas.2020909118</a:t>
            </a:r>
          </a:p>
          <a:p xmlns:a="http://schemas.openxmlformats.org/drawingml/2006/main">
            <a:r>
              <a:t/>
            </a:r>
          </a:p>
          <a:p xmlns:a="http://schemas.openxmlformats.org/drawingml/2006/main">
            <a:r>
              <a:t>(9) Seiler J, Beye M. Honeybees’ novel complementary sex-determining system: function and origin. Trends Genet. 2024;40(11):969-981.</a:t>
            </a:r>
          </a:p>
          <a:p xmlns:a="http://schemas.openxmlformats.org/drawingml/2006/main">
            <a:r>
              <a:t>https://doi.org/10.1016/j.tig.2024.08.001</a:t>
            </a:r>
          </a:p>
          <a:p xmlns:a="http://schemas.openxmlformats.org/drawingml/2006/main">
            <a:r>
              <a:t/>
            </a:r>
          </a:p>
          <a:p xmlns:a="http://schemas.openxmlformats.org/drawingml/2006/main">
            <a:r>
              <a:t>(10) Akashi H, Hasui D, Ueda K, Ishikawa M, Takeda M, Miyagawa S. Understanding the role of environmental temperature on sex determination through comparative studies in reptiles and amphibians. J Exp Zool A Ecol Integr Physiol. 2024;341(1):48-59.</a:t>
            </a:r>
          </a:p>
          <a:p xmlns:a="http://schemas.openxmlformats.org/drawingml/2006/main">
            <a:r>
              <a:t>https://doi.org/10.1002/jez.2760</a:t>
            </a:r>
          </a:p>
          <a:p xmlns:a="http://schemas.openxmlformats.org/drawingml/2006/main">
            <a:r>
              <a:t/>
            </a:r>
          </a:p>
          <a:p xmlns:a="http://schemas.openxmlformats.org/drawingml/2006/main">
            <a:r>
              <a:t>La explicación visual es un esquema conceptual editable. Las relaciones representadas no corresponden a una anatomía ni una cronología a escala.</a:t>
            </a:r>
          </a:p>
          <a:p xmlns:a="http://schemas.openxmlformats.org/drawingml/2006/main">
            <a:br/>
            <a:br/>
            <a:r>
              <a:t>Actividad de cierre: pedir al público que identifique qué cambia entre los cuatro sistemas y en qué momento actúa la señal. La tabla resume los modelos tratados y no incluye todos los sistemas de determinación existentes. El enlace abre la versión web con controles interactivos. Las notas de las diapositivas 4, 7, 10, 13 y 15 contienen las cinco preguntas y sus respuestas.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00706d633d343d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a8d48c5108f427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829b5b8e767466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2931c5d2cd40f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b6584c6cbab450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f5b388a0b3a4b9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6BEE1CB-2028-4FE1-91C5-C84D99CD780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21EF880-BC7D-49F4-88FE-8A4255C0E47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2E8DA9F-458A-4B63-AF48-B51EC8521C1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9989FAB-C6C8-4CFD-95AF-B1DCD5815AF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65740F1-5819-48CA-B9FC-92CD8DB4769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4D79B32-5750-4DF5-979E-EC36367B129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880806F-4544-4AF7-9795-7278753A32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376164B-487D-4B84-8D69-B07399CDF44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85F116A-B8DD-4A75-80F6-6D5F7E50D9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FAEC9CA-4067-460C-B1C2-0A75883613B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9f39bc132a64554" /><Relationship Type="http://schemas.openxmlformats.org/officeDocument/2006/relationships/slideLayout" Target="/ppt/slideLayouts/slideLayout1.xml" Id="Red5486e94563447b" /><Relationship Type="http://schemas.openxmlformats.org/officeDocument/2006/relationships/slideLayout" Target="/ppt/slideLayouts/slideLayout2.xml" Id="R40bf68248acd4fcd" /><Relationship Type="http://schemas.openxmlformats.org/officeDocument/2006/relationships/slideLayout" Target="/ppt/slideLayouts/slideLayout3.xml" Id="R3a236ba37d4946e9" /><Relationship Type="http://schemas.openxmlformats.org/officeDocument/2006/relationships/slideLayout" Target="/ppt/slideLayouts/slideLayout4.xml" Id="Rf8db0dcf98b84406" /><Relationship Type="http://schemas.openxmlformats.org/officeDocument/2006/relationships/slideLayout" Target="/ppt/slideLayouts/slideLayout5.xml" Id="R63926dee9a194c17" /><Relationship Type="http://schemas.openxmlformats.org/officeDocument/2006/relationships/slideLayout" Target="/ppt/slideLayouts/slideLayout6.xml" Id="Rb1854e0d84a34a0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d5486e94563447b"/>
    <p:sldLayoutId xmlns:r="http://schemas.openxmlformats.org/officeDocument/2006/relationships" id="2147483650" r:id="R40bf68248acd4fcd"/>
    <p:sldLayoutId xmlns:r="http://schemas.openxmlformats.org/officeDocument/2006/relationships" id="2147483651" r:id="R3a236ba37d4946e9"/>
    <p:sldLayoutId xmlns:r="http://schemas.openxmlformats.org/officeDocument/2006/relationships" id="2147483652" r:id="Rf8db0dcf98b84406"/>
    <p:sldLayoutId xmlns:r="http://schemas.openxmlformats.org/officeDocument/2006/relationships" id="2147483653" r:id="R63926dee9a194c17"/>
    <p:sldLayoutId xmlns:r="http://schemas.openxmlformats.org/officeDocument/2006/relationships" id="2147483654" r:id="Rb1854e0d84a34a0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3d3e62a2ae94d41" /><Relationship Type="http://schemas.openxmlformats.org/officeDocument/2006/relationships/notesSlide" Target="/ppt/notesSlides/notesSlide1.xml" Id="R856d3f333f1748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866acc3719643ce" /><Relationship Type="http://schemas.openxmlformats.org/officeDocument/2006/relationships/notesSlide" Target="/ppt/notesSlides/notesSlide2.xml" Id="R45659bc29b114d3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930bb2d438864a08" /><Relationship Type="http://schemas.openxmlformats.org/officeDocument/2006/relationships/notesSlide" Target="/ppt/notesSlides/notesSlide3.xml" Id="R8dac996c7070405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cc5fd1d2cb74faf" /><Relationship Type="http://schemas.openxmlformats.org/officeDocument/2006/relationships/notesSlide" Target="/ppt/notesSlides/notesSlide4.xml" Id="R4c9b3f15c78943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0b33b97705e4669" /><Relationship Type="http://schemas.openxmlformats.org/officeDocument/2006/relationships/notesSlide" Target="/ppt/notesSlides/notesSlide5.xml" Id="R997718c694d44b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3d0164236bc43af" /><Relationship Type="http://schemas.openxmlformats.org/officeDocument/2006/relationships/notesSlide" Target="/ppt/notesSlides/notesSlide6.xml" Id="Ra18d2398b0d743b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cf1ce75cc974538" /><Relationship Type="http://schemas.openxmlformats.org/officeDocument/2006/relationships/notesSlide" Target="/ppt/notesSlides/notesSlide7.xml" Id="R42aa7ed190e3405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ff2d8a775b24e79" /><Relationship Type="http://schemas.openxmlformats.org/officeDocument/2006/relationships/notesSlide" Target="/ppt/notesSlides/notesSlide8.xml" Id="R26b4dea95f3242e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07e010ef498e4007" /><Relationship Type="http://schemas.openxmlformats.org/officeDocument/2006/relationships/notesSlide" Target="/ppt/notesSlides/notesSlide9.xml" Id="R51722825a5d34d7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f14e9d428914942" /><Relationship Type="http://schemas.openxmlformats.org/officeDocument/2006/relationships/notesSlide" Target="/ppt/notesSlides/notesSlide10.xml" Id="R8ac417cd88da45b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9bee5ab1cbd74c50" /><Relationship Type="http://schemas.openxmlformats.org/officeDocument/2006/relationships/notesSlide" Target="/ppt/notesSlides/notesSlide11.xml" Id="R6e1c2934ac0848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cc22cd28cf946d6" /><Relationship Type="http://schemas.openxmlformats.org/officeDocument/2006/relationships/notesSlide" Target="/ppt/notesSlides/notesSlide12.xml" Id="Rbb34c193240243b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1c504132a814bd9" /><Relationship Type="http://schemas.openxmlformats.org/officeDocument/2006/relationships/notesSlide" Target="/ppt/notesSlides/notesSlide13.xml" Id="R66fe9e7cae2c464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a53b5c7a4c546e5" /><Relationship Type="http://schemas.openxmlformats.org/officeDocument/2006/relationships/notesSlide" Target="/ppt/notesSlides/notesSlide14.xml" Id="Rdbb6ebb3fc964e3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0277b6ce791f4583" /><Relationship Type="http://schemas.openxmlformats.org/officeDocument/2006/relationships/notesSlide" Target="/ppt/notesSlides/notesSlide15.xml" Id="R574d409102f8487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051fdbcbe8b94999" /><Relationship Type="http://schemas.openxmlformats.org/officeDocument/2006/relationships/hyperlink" Target="https://vetjb.com/exposiciones/genetica/cromosomas-y-determinacion-sexual/?modo=presentar" TargetMode="External" Id="R1c83e8b66b404040" /><Relationship Type="http://schemas.openxmlformats.org/officeDocument/2006/relationships/notesSlide" Target="/ppt/notesSlides/notesSlide16.xml" Id="R6cab2036fbcd40fa" /></Relationships>
</file>

<file path=ppt/slides/slide1.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C2A1D9A1-28FD-420D-8502-A94A7C142654}"/>
              </a:ext>
            </a:extLst>
          </p:cNvPr>
          <p:cNvSpPr>
            <a:spLocks xmlns:a="http://schemas.openxmlformats.org/drawingml/2006/main" noGrp="1"/>
          </p:cNvSpPr>
          <p:nvPr/>
        </p:nvSpPr>
        <p:spPr>
          <a:xfrm xmlns:a="http://schemas.openxmlformats.org/drawingml/2006/main">
            <a:off x="609600" y="361950"/>
            <a:ext cx="10858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1">
                <a:solidFill>
                  <a:srgbClr val="BFA1F0"/>
                </a:solidFill>
                <a:latin typeface="DejaVu Sans"/>
                <a:ea typeface="DejaVu Sans"/>
                <a:cs typeface="DejaVu Sans"/>
              </a:defRPr>
            </a:defPPr>
            <a:lvl1pPr algn="l">
              <a:defRPr sz="1725" b="1">
                <a:solidFill>
                  <a:srgbClr val="BFA1F0"/>
                </a:solidFill>
                <a:latin typeface="DejaVu Sans"/>
                <a:ea typeface="DejaVu Sans"/>
                <a:cs typeface="DejaVu Sans"/>
              </a:defRPr>
            </a:lvl1pPr>
            <a:lvl2pPr algn="l">
              <a:defRPr sz="1725" b="1">
                <a:solidFill>
                  <a:srgbClr val="BFA1F0"/>
                </a:solidFill>
                <a:latin typeface="DejaVu Sans"/>
                <a:ea typeface="DejaVu Sans"/>
                <a:cs typeface="DejaVu Sans"/>
              </a:defRPr>
            </a:lvl2pPr>
            <a:lvl3pPr algn="l">
              <a:defRPr sz="1725" b="1">
                <a:solidFill>
                  <a:srgbClr val="BFA1F0"/>
                </a:solidFill>
                <a:latin typeface="DejaVu Sans"/>
                <a:ea typeface="DejaVu Sans"/>
                <a:cs typeface="DejaVu Sans"/>
              </a:defRPr>
            </a:lvl3pPr>
            <a:lvl4pPr algn="l">
              <a:defRPr sz="1725" b="1">
                <a:solidFill>
                  <a:srgbClr val="BFA1F0"/>
                </a:solidFill>
                <a:latin typeface="DejaVu Sans"/>
                <a:ea typeface="DejaVu Sans"/>
                <a:cs typeface="DejaVu Sans"/>
              </a:defRPr>
            </a:lvl4pPr>
            <a:lvl5pPr algn="l">
              <a:defRPr sz="1725" b="1">
                <a:solidFill>
                  <a:srgbClr val="BFA1F0"/>
                </a:solidFill>
                <a:latin typeface="DejaVu Sans"/>
                <a:ea typeface="DejaVu Sans"/>
                <a:cs typeface="DejaVu Sans"/>
              </a:defRPr>
            </a:lvl5pPr>
            <a:lvl6pPr algn="l">
              <a:defRPr sz="1725" b="1">
                <a:solidFill>
                  <a:srgbClr val="BFA1F0"/>
                </a:solidFill>
                <a:latin typeface="DejaVu Sans"/>
                <a:ea typeface="DejaVu Sans"/>
                <a:cs typeface="DejaVu Sans"/>
              </a:defRPr>
            </a:lvl6pPr>
            <a:lvl7pPr algn="l">
              <a:defRPr sz="1725" b="1">
                <a:solidFill>
                  <a:srgbClr val="BFA1F0"/>
                </a:solidFill>
                <a:latin typeface="DejaVu Sans"/>
                <a:ea typeface="DejaVu Sans"/>
                <a:cs typeface="DejaVu Sans"/>
              </a:defRPr>
            </a:lvl7pPr>
            <a:lvl8pPr algn="l">
              <a:defRPr sz="1725" b="1">
                <a:solidFill>
                  <a:srgbClr val="BFA1F0"/>
                </a:solidFill>
                <a:latin typeface="DejaVu Sans"/>
                <a:ea typeface="DejaVu Sans"/>
                <a:cs typeface="DejaVu Sans"/>
              </a:defRPr>
            </a:lvl8pPr>
            <a:lvl9pPr algn="l">
              <a:defRPr sz="1725" b="1">
                <a:solidFill>
                  <a:srgbClr val="BFA1F0"/>
                </a:solidFill>
                <a:latin typeface="DejaVu Sans"/>
                <a:ea typeface="DejaVu Sans"/>
                <a:cs typeface="DejaVu Sans"/>
              </a:defRPr>
            </a:lvl9pPr>
          </a:lstStyle>
          <a:p xmlns:a="http://schemas.openxmlformats.org/drawingml/2006/main">
            <a:pPr algn="l">
              <a:defRPr sz="1725" b="1">
                <a:solidFill>
                  <a:srgbClr val="BFA1F0"/>
                </a:solidFill>
                <a:latin typeface="DejaVu Sans"/>
                <a:ea typeface="DejaVu Sans"/>
                <a:cs typeface="DejaVu Sans"/>
              </a:defRPr>
            </a:pPr>
            <a:r>
              <a:rPr sz="1725" b="1">
                <a:solidFill>
                  <a:srgbClr val="BFA1F0"/>
                </a:solidFill>
                <a:latin typeface="DejaVu Sans"/>
                <a:ea typeface="DejaVu Sans"/>
                <a:cs typeface="DejaVu Sans"/>
              </a:rPr>
              <a:t>UNIVERSIDAD TÉCNICA DE MACHALA</a:t>
            </a:r>
          </a:p>
        </p:txBody>
      </p:sp>
      <p:sp>
        <p:nvSpPr>
          <p:cNvPr id="2" name="title">
            <a:extLst xmlns:a="http://schemas.openxmlformats.org/drawingml/2006/main">
              <a:ext uri="{FF2B5EF4-FFF2-40B4-BE49-F238E27FC236}">
                <a16:creationId xmlns:a16="http://schemas.microsoft.com/office/drawing/2014/main" id="{85EEAFB9-54B4-4620-91C9-4082CD4D17CF}"/>
              </a:ext>
            </a:extLst>
          </p:cNvPr>
          <p:cNvSpPr>
            <a:spLocks xmlns:a="http://schemas.openxmlformats.org/drawingml/2006/main" noGrp="1"/>
          </p:cNvSpPr>
          <p:nvPr/>
        </p:nvSpPr>
        <p:spPr>
          <a:xfrm xmlns:a="http://schemas.openxmlformats.org/drawingml/2006/main">
            <a:off x="609600" y="1085850"/>
            <a:ext cx="108394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050" b="1">
                <a:solidFill>
                  <a:srgbClr val="F6F1FF"/>
                </a:solidFill>
                <a:latin typeface="DejaVu Sans"/>
                <a:ea typeface="DejaVu Sans"/>
                <a:cs typeface="DejaVu Sans"/>
              </a:defRPr>
            </a:defPPr>
            <a:lvl1pPr algn="l">
              <a:defRPr sz="4050" b="1">
                <a:solidFill>
                  <a:srgbClr val="F6F1FF"/>
                </a:solidFill>
                <a:latin typeface="DejaVu Sans"/>
                <a:ea typeface="DejaVu Sans"/>
                <a:cs typeface="DejaVu Sans"/>
              </a:defRPr>
            </a:lvl1pPr>
            <a:lvl2pPr algn="l">
              <a:defRPr sz="4050" b="1">
                <a:solidFill>
                  <a:srgbClr val="F6F1FF"/>
                </a:solidFill>
                <a:latin typeface="DejaVu Sans"/>
                <a:ea typeface="DejaVu Sans"/>
                <a:cs typeface="DejaVu Sans"/>
              </a:defRPr>
            </a:lvl2pPr>
            <a:lvl3pPr algn="l">
              <a:defRPr sz="4050" b="1">
                <a:solidFill>
                  <a:srgbClr val="F6F1FF"/>
                </a:solidFill>
                <a:latin typeface="DejaVu Sans"/>
                <a:ea typeface="DejaVu Sans"/>
                <a:cs typeface="DejaVu Sans"/>
              </a:defRPr>
            </a:lvl3pPr>
            <a:lvl4pPr algn="l">
              <a:defRPr sz="4050" b="1">
                <a:solidFill>
                  <a:srgbClr val="F6F1FF"/>
                </a:solidFill>
                <a:latin typeface="DejaVu Sans"/>
                <a:ea typeface="DejaVu Sans"/>
                <a:cs typeface="DejaVu Sans"/>
              </a:defRPr>
            </a:lvl4pPr>
            <a:lvl5pPr algn="l">
              <a:defRPr sz="4050" b="1">
                <a:solidFill>
                  <a:srgbClr val="F6F1FF"/>
                </a:solidFill>
                <a:latin typeface="DejaVu Sans"/>
                <a:ea typeface="DejaVu Sans"/>
                <a:cs typeface="DejaVu Sans"/>
              </a:defRPr>
            </a:lvl5pPr>
            <a:lvl6pPr algn="l">
              <a:defRPr sz="4050" b="1">
                <a:solidFill>
                  <a:srgbClr val="F6F1FF"/>
                </a:solidFill>
                <a:latin typeface="DejaVu Sans"/>
                <a:ea typeface="DejaVu Sans"/>
                <a:cs typeface="DejaVu Sans"/>
              </a:defRPr>
            </a:lvl6pPr>
            <a:lvl7pPr algn="l">
              <a:defRPr sz="4050" b="1">
                <a:solidFill>
                  <a:srgbClr val="F6F1FF"/>
                </a:solidFill>
                <a:latin typeface="DejaVu Sans"/>
                <a:ea typeface="DejaVu Sans"/>
                <a:cs typeface="DejaVu Sans"/>
              </a:defRPr>
            </a:lvl7pPr>
            <a:lvl8pPr algn="l">
              <a:defRPr sz="4050" b="1">
                <a:solidFill>
                  <a:srgbClr val="F6F1FF"/>
                </a:solidFill>
                <a:latin typeface="DejaVu Sans"/>
                <a:ea typeface="DejaVu Sans"/>
                <a:cs typeface="DejaVu Sans"/>
              </a:defRPr>
            </a:lvl8pPr>
            <a:lvl9pPr algn="l">
              <a:defRPr sz="4050" b="1">
                <a:solidFill>
                  <a:srgbClr val="F6F1FF"/>
                </a:solidFill>
                <a:latin typeface="DejaVu Sans"/>
                <a:ea typeface="DejaVu Sans"/>
                <a:cs typeface="DejaVu Sans"/>
              </a:defRPr>
            </a:lvl9pPr>
          </a:lstStyle>
          <a:p xmlns:a="http://schemas.openxmlformats.org/drawingml/2006/main">
            <a:pPr algn="l">
              <a:defRPr sz="4050" b="1">
                <a:solidFill>
                  <a:srgbClr val="F6F1FF"/>
                </a:solidFill>
                <a:latin typeface="DejaVu Sans"/>
                <a:ea typeface="DejaVu Sans"/>
                <a:cs typeface="DejaVu Sans"/>
              </a:defRPr>
            </a:pPr>
            <a:r>
              <a:rPr sz="4050" b="1">
                <a:solidFill>
                  <a:srgbClr val="F6F1FF"/>
                </a:solidFill>
                <a:latin typeface="DejaVu Sans"/>
                <a:ea typeface="DejaVu Sans"/>
                <a:cs typeface="DejaVu Sans"/>
              </a:rPr>
              <a:t>Cromosomas sexuales y</a:t>
            </a:r>
          </a:p>
          <a:p xmlns:a="http://schemas.openxmlformats.org/drawingml/2006/main">
            <a:pPr algn="l">
              <a:defRPr sz="4050" b="1">
                <a:solidFill>
                  <a:srgbClr val="F6F1FF"/>
                </a:solidFill>
                <a:latin typeface="DejaVu Sans"/>
                <a:ea typeface="DejaVu Sans"/>
                <a:cs typeface="DejaVu Sans"/>
              </a:defRPr>
            </a:pPr>
            <a:r>
              <a:rPr sz="4050" b="1">
                <a:solidFill>
                  <a:srgbClr val="F6F1FF"/>
                </a:solidFill>
                <a:latin typeface="DejaVu Sans"/>
                <a:ea typeface="DejaVu Sans"/>
                <a:cs typeface="DejaVu Sans"/>
              </a:rPr>
              <a:t>diferenciación sexual</a:t>
            </a:r>
          </a:p>
        </p:txBody>
      </p:sp>
      <p:sp>
        <p:nvSpPr>
          <p:cNvPr id="3" name="text-2">
            <a:extLst xmlns:a="http://schemas.openxmlformats.org/drawingml/2006/main">
              <a:ext uri="{FF2B5EF4-FFF2-40B4-BE49-F238E27FC236}">
                <a16:creationId xmlns:a16="http://schemas.microsoft.com/office/drawing/2014/main" id="{7A94B915-DA83-48C6-B6DC-972BCE181B8C}"/>
              </a:ext>
            </a:extLst>
          </p:cNvPr>
          <p:cNvSpPr>
            <a:spLocks xmlns:a="http://schemas.openxmlformats.org/drawingml/2006/main" noGrp="1"/>
          </p:cNvSpPr>
          <p:nvPr/>
        </p:nvSpPr>
        <p:spPr>
          <a:xfrm xmlns:a="http://schemas.openxmlformats.org/drawingml/2006/main">
            <a:off x="609600" y="2762250"/>
            <a:ext cx="109728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a:solidFill>
                  <a:srgbClr val="C9BEDA"/>
                </a:solidFill>
                <a:latin typeface="DejaVu Sans"/>
                <a:ea typeface="DejaVu Sans"/>
                <a:cs typeface="DejaVu Sans"/>
              </a:defRPr>
            </a:defPPr>
            <a:lvl1pPr algn="l">
              <a:defRPr sz="2325">
                <a:solidFill>
                  <a:srgbClr val="C9BEDA"/>
                </a:solidFill>
                <a:latin typeface="DejaVu Sans"/>
                <a:ea typeface="DejaVu Sans"/>
                <a:cs typeface="DejaVu Sans"/>
              </a:defRPr>
            </a:lvl1pPr>
            <a:lvl2pPr algn="l">
              <a:defRPr sz="2325">
                <a:solidFill>
                  <a:srgbClr val="C9BEDA"/>
                </a:solidFill>
                <a:latin typeface="DejaVu Sans"/>
                <a:ea typeface="DejaVu Sans"/>
                <a:cs typeface="DejaVu Sans"/>
              </a:defRPr>
            </a:lvl2pPr>
            <a:lvl3pPr algn="l">
              <a:defRPr sz="2325">
                <a:solidFill>
                  <a:srgbClr val="C9BEDA"/>
                </a:solidFill>
                <a:latin typeface="DejaVu Sans"/>
                <a:ea typeface="DejaVu Sans"/>
                <a:cs typeface="DejaVu Sans"/>
              </a:defRPr>
            </a:lvl3pPr>
            <a:lvl4pPr algn="l">
              <a:defRPr sz="2325">
                <a:solidFill>
                  <a:srgbClr val="C9BEDA"/>
                </a:solidFill>
                <a:latin typeface="DejaVu Sans"/>
                <a:ea typeface="DejaVu Sans"/>
                <a:cs typeface="DejaVu Sans"/>
              </a:defRPr>
            </a:lvl4pPr>
            <a:lvl5pPr algn="l">
              <a:defRPr sz="2325">
                <a:solidFill>
                  <a:srgbClr val="C9BEDA"/>
                </a:solidFill>
                <a:latin typeface="DejaVu Sans"/>
                <a:ea typeface="DejaVu Sans"/>
                <a:cs typeface="DejaVu Sans"/>
              </a:defRPr>
            </a:lvl5pPr>
            <a:lvl6pPr algn="l">
              <a:defRPr sz="2325">
                <a:solidFill>
                  <a:srgbClr val="C9BEDA"/>
                </a:solidFill>
                <a:latin typeface="DejaVu Sans"/>
                <a:ea typeface="DejaVu Sans"/>
                <a:cs typeface="DejaVu Sans"/>
              </a:defRPr>
            </a:lvl6pPr>
            <a:lvl7pPr algn="l">
              <a:defRPr sz="2325">
                <a:solidFill>
                  <a:srgbClr val="C9BEDA"/>
                </a:solidFill>
                <a:latin typeface="DejaVu Sans"/>
                <a:ea typeface="DejaVu Sans"/>
                <a:cs typeface="DejaVu Sans"/>
              </a:defRPr>
            </a:lvl7pPr>
            <a:lvl8pPr algn="l">
              <a:defRPr sz="2325">
                <a:solidFill>
                  <a:srgbClr val="C9BEDA"/>
                </a:solidFill>
                <a:latin typeface="DejaVu Sans"/>
                <a:ea typeface="DejaVu Sans"/>
                <a:cs typeface="DejaVu Sans"/>
              </a:defRPr>
            </a:lvl8pPr>
            <a:lvl9pPr algn="l">
              <a:defRPr sz="2325">
                <a:solidFill>
                  <a:srgbClr val="C9BEDA"/>
                </a:solidFill>
                <a:latin typeface="DejaVu Sans"/>
                <a:ea typeface="DejaVu Sans"/>
                <a:cs typeface="DejaVu Sans"/>
              </a:defRPr>
            </a:lvl9pPr>
          </a:lstStyle>
          <a:p xmlns:a="http://schemas.openxmlformats.org/drawingml/2006/main">
            <a:pPr algn="l">
              <a:defRPr sz="2325">
                <a:solidFill>
                  <a:srgbClr val="C9BEDA"/>
                </a:solidFill>
                <a:latin typeface="DejaVu Sans"/>
                <a:ea typeface="DejaVu Sans"/>
                <a:cs typeface="DejaVu Sans"/>
              </a:defRPr>
            </a:pPr>
            <a:r>
              <a:rPr sz="2325">
                <a:solidFill>
                  <a:srgbClr val="C9BEDA"/>
                </a:solidFill>
                <a:latin typeface="DejaVu Sans"/>
                <a:ea typeface="DejaVu Sans"/>
                <a:cs typeface="DejaVu Sans"/>
              </a:rPr>
              <a:t>Sistemas básicos de determinación sexual en animales</a:t>
            </a:r>
          </a:p>
        </p:txBody>
      </p:sp>
      <p:sp>
        <p:nvSpPr>
          <p:cNvPr id="4" name="text-3">
            <a:extLst xmlns:a="http://schemas.openxmlformats.org/drawingml/2006/main">
              <a:ext uri="{FF2B5EF4-FFF2-40B4-BE49-F238E27FC236}">
                <a16:creationId xmlns:a16="http://schemas.microsoft.com/office/drawing/2014/main" id="{CFA4E8E3-4935-4893-B88E-25C657445FFA}"/>
              </a:ext>
            </a:extLst>
          </p:cNvPr>
          <p:cNvSpPr>
            <a:spLocks xmlns:a="http://schemas.openxmlformats.org/drawingml/2006/main" noGrp="1"/>
          </p:cNvSpPr>
          <p:nvPr/>
        </p:nvSpPr>
        <p:spPr>
          <a:xfrm xmlns:a="http://schemas.openxmlformats.org/drawingml/2006/main">
            <a:off x="609600" y="3724275"/>
            <a:ext cx="108585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93DBCB"/>
                </a:solidFill>
                <a:latin typeface="DejaVu Sans"/>
                <a:ea typeface="DejaVu Sans"/>
                <a:cs typeface="DejaVu Sans"/>
              </a:defRPr>
            </a:defPPr>
            <a:lvl1pPr algn="l">
              <a:defRPr sz="1950" b="1">
                <a:solidFill>
                  <a:srgbClr val="93DBCB"/>
                </a:solidFill>
                <a:latin typeface="DejaVu Sans"/>
                <a:ea typeface="DejaVu Sans"/>
                <a:cs typeface="DejaVu Sans"/>
              </a:defRPr>
            </a:lvl1pPr>
            <a:lvl2pPr algn="l">
              <a:defRPr sz="1950" b="1">
                <a:solidFill>
                  <a:srgbClr val="93DBCB"/>
                </a:solidFill>
                <a:latin typeface="DejaVu Sans"/>
                <a:ea typeface="DejaVu Sans"/>
                <a:cs typeface="DejaVu Sans"/>
              </a:defRPr>
            </a:lvl2pPr>
            <a:lvl3pPr algn="l">
              <a:defRPr sz="1950" b="1">
                <a:solidFill>
                  <a:srgbClr val="93DBCB"/>
                </a:solidFill>
                <a:latin typeface="DejaVu Sans"/>
                <a:ea typeface="DejaVu Sans"/>
                <a:cs typeface="DejaVu Sans"/>
              </a:defRPr>
            </a:lvl3pPr>
            <a:lvl4pPr algn="l">
              <a:defRPr sz="1950" b="1">
                <a:solidFill>
                  <a:srgbClr val="93DBCB"/>
                </a:solidFill>
                <a:latin typeface="DejaVu Sans"/>
                <a:ea typeface="DejaVu Sans"/>
                <a:cs typeface="DejaVu Sans"/>
              </a:defRPr>
            </a:lvl4pPr>
            <a:lvl5pPr algn="l">
              <a:defRPr sz="1950" b="1">
                <a:solidFill>
                  <a:srgbClr val="93DBCB"/>
                </a:solidFill>
                <a:latin typeface="DejaVu Sans"/>
                <a:ea typeface="DejaVu Sans"/>
                <a:cs typeface="DejaVu Sans"/>
              </a:defRPr>
            </a:lvl5pPr>
            <a:lvl6pPr algn="l">
              <a:defRPr sz="1950" b="1">
                <a:solidFill>
                  <a:srgbClr val="93DBCB"/>
                </a:solidFill>
                <a:latin typeface="DejaVu Sans"/>
                <a:ea typeface="DejaVu Sans"/>
                <a:cs typeface="DejaVu Sans"/>
              </a:defRPr>
            </a:lvl6pPr>
            <a:lvl7pPr algn="l">
              <a:defRPr sz="1950" b="1">
                <a:solidFill>
                  <a:srgbClr val="93DBCB"/>
                </a:solidFill>
                <a:latin typeface="DejaVu Sans"/>
                <a:ea typeface="DejaVu Sans"/>
                <a:cs typeface="DejaVu Sans"/>
              </a:defRPr>
            </a:lvl7pPr>
            <a:lvl8pPr algn="l">
              <a:defRPr sz="1950" b="1">
                <a:solidFill>
                  <a:srgbClr val="93DBCB"/>
                </a:solidFill>
                <a:latin typeface="DejaVu Sans"/>
                <a:ea typeface="DejaVu Sans"/>
                <a:cs typeface="DejaVu Sans"/>
              </a:defRPr>
            </a:lvl8pPr>
            <a:lvl9pPr algn="l">
              <a:defRPr sz="1950" b="1">
                <a:solidFill>
                  <a:srgbClr val="93DBCB"/>
                </a:solidFill>
                <a:latin typeface="DejaVu Sans"/>
                <a:ea typeface="DejaVu Sans"/>
                <a:cs typeface="DejaVu Sans"/>
              </a:defRPr>
            </a:lvl9pPr>
          </a:lstStyle>
          <a:p xmlns:a="http://schemas.openxmlformats.org/drawingml/2006/main">
            <a:pPr algn="l">
              <a:defRPr sz="1950" b="1">
                <a:solidFill>
                  <a:srgbClr val="93DBCB"/>
                </a:solidFill>
                <a:latin typeface="DejaVu Sans"/>
                <a:ea typeface="DejaVu Sans"/>
                <a:cs typeface="DejaVu Sans"/>
              </a:defRPr>
            </a:pPr>
            <a:r>
              <a:rPr sz="1950" b="1">
                <a:solidFill>
                  <a:srgbClr val="93DBCB"/>
                </a:solidFill>
                <a:latin typeface="DejaVu Sans"/>
                <a:ea typeface="DejaVu Sans"/>
                <a:cs typeface="DejaVu Sans"/>
              </a:rPr>
              <a:t>Genética y Mejoramiento Animal</a:t>
            </a:r>
          </a:p>
          <a:p xmlns:a="http://schemas.openxmlformats.org/drawingml/2006/main">
            <a:pPr algn="l">
              <a:defRPr sz="1950" b="1">
                <a:solidFill>
                  <a:srgbClr val="93DBCB"/>
                </a:solidFill>
                <a:latin typeface="DejaVu Sans"/>
                <a:ea typeface="DejaVu Sans"/>
                <a:cs typeface="DejaVu Sans"/>
              </a:defRPr>
            </a:pPr>
            <a:r>
              <a:rPr sz="1950" b="1">
                <a:solidFill>
                  <a:srgbClr val="93DBCB"/>
                </a:solidFill>
                <a:latin typeface="DejaVu Sans"/>
                <a:ea typeface="DejaVu Sans"/>
                <a:cs typeface="DejaVu Sans"/>
              </a:rPr>
              <a:t>Quinto A</a:t>
            </a:r>
          </a:p>
        </p:txBody>
      </p:sp>
      <p:sp>
        <p:nvSpPr>
          <p:cNvPr id="5" name="text-4">
            <a:extLst xmlns:a="http://schemas.openxmlformats.org/drawingml/2006/main">
              <a:ext uri="{FF2B5EF4-FFF2-40B4-BE49-F238E27FC236}">
                <a16:creationId xmlns:a16="http://schemas.microsoft.com/office/drawing/2014/main" id="{113F94C0-53D8-48CD-8002-E19136317F3E}"/>
              </a:ext>
            </a:extLst>
          </p:cNvPr>
          <p:cNvSpPr>
            <a:spLocks xmlns:a="http://schemas.openxmlformats.org/drawingml/2006/main" noGrp="1"/>
          </p:cNvSpPr>
          <p:nvPr/>
        </p:nvSpPr>
        <p:spPr>
          <a:xfrm xmlns:a="http://schemas.openxmlformats.org/drawingml/2006/main">
            <a:off x="609600" y="4667250"/>
            <a:ext cx="52197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F6F1FF"/>
                </a:solidFill>
                <a:latin typeface="DejaVu Sans"/>
                <a:ea typeface="DejaVu Sans"/>
                <a:cs typeface="DejaVu Sans"/>
              </a:defRPr>
            </a:defPPr>
            <a:lvl1pPr algn="l">
              <a:defRPr sz="1725">
                <a:solidFill>
                  <a:srgbClr val="F6F1FF"/>
                </a:solidFill>
                <a:latin typeface="DejaVu Sans"/>
                <a:ea typeface="DejaVu Sans"/>
                <a:cs typeface="DejaVu Sans"/>
              </a:defRPr>
            </a:lvl1pPr>
            <a:lvl2pPr algn="l">
              <a:defRPr sz="1725">
                <a:solidFill>
                  <a:srgbClr val="F6F1FF"/>
                </a:solidFill>
                <a:latin typeface="DejaVu Sans"/>
                <a:ea typeface="DejaVu Sans"/>
                <a:cs typeface="DejaVu Sans"/>
              </a:defRPr>
            </a:lvl2pPr>
            <a:lvl3pPr algn="l">
              <a:defRPr sz="1725">
                <a:solidFill>
                  <a:srgbClr val="F6F1FF"/>
                </a:solidFill>
                <a:latin typeface="DejaVu Sans"/>
                <a:ea typeface="DejaVu Sans"/>
                <a:cs typeface="DejaVu Sans"/>
              </a:defRPr>
            </a:lvl3pPr>
            <a:lvl4pPr algn="l">
              <a:defRPr sz="1725">
                <a:solidFill>
                  <a:srgbClr val="F6F1FF"/>
                </a:solidFill>
                <a:latin typeface="DejaVu Sans"/>
                <a:ea typeface="DejaVu Sans"/>
                <a:cs typeface="DejaVu Sans"/>
              </a:defRPr>
            </a:lvl4pPr>
            <a:lvl5pPr algn="l">
              <a:defRPr sz="1725">
                <a:solidFill>
                  <a:srgbClr val="F6F1FF"/>
                </a:solidFill>
                <a:latin typeface="DejaVu Sans"/>
                <a:ea typeface="DejaVu Sans"/>
                <a:cs typeface="DejaVu Sans"/>
              </a:defRPr>
            </a:lvl5pPr>
            <a:lvl6pPr algn="l">
              <a:defRPr sz="1725">
                <a:solidFill>
                  <a:srgbClr val="F6F1FF"/>
                </a:solidFill>
                <a:latin typeface="DejaVu Sans"/>
                <a:ea typeface="DejaVu Sans"/>
                <a:cs typeface="DejaVu Sans"/>
              </a:defRPr>
            </a:lvl6pPr>
            <a:lvl7pPr algn="l">
              <a:defRPr sz="1725">
                <a:solidFill>
                  <a:srgbClr val="F6F1FF"/>
                </a:solidFill>
                <a:latin typeface="DejaVu Sans"/>
                <a:ea typeface="DejaVu Sans"/>
                <a:cs typeface="DejaVu Sans"/>
              </a:defRPr>
            </a:lvl7pPr>
            <a:lvl8pPr algn="l">
              <a:defRPr sz="1725">
                <a:solidFill>
                  <a:srgbClr val="F6F1FF"/>
                </a:solidFill>
                <a:latin typeface="DejaVu Sans"/>
                <a:ea typeface="DejaVu Sans"/>
                <a:cs typeface="DejaVu Sans"/>
              </a:defRPr>
            </a:lvl8pPr>
            <a:lvl9pPr algn="l">
              <a:defRPr sz="1725">
                <a:solidFill>
                  <a:srgbClr val="F6F1FF"/>
                </a:solidFill>
                <a:latin typeface="DejaVu Sans"/>
                <a:ea typeface="DejaVu Sans"/>
                <a:cs typeface="DejaVu Sans"/>
              </a:defRPr>
            </a:lvl9pPr>
          </a:lstStyle>
          <a:p xmlns:a="http://schemas.openxmlformats.org/drawingml/2006/main">
            <a:pPr algn="l">
              <a:defRPr sz="1725">
                <a:solidFill>
                  <a:srgbClr val="F6F1FF"/>
                </a:solidFill>
                <a:latin typeface="DejaVu Sans"/>
                <a:ea typeface="DejaVu Sans"/>
                <a:cs typeface="DejaVu Sans"/>
              </a:defRPr>
            </a:pPr>
            <a:r>
              <a:rPr sz="1725">
                <a:solidFill>
                  <a:srgbClr val="F6F1FF"/>
                </a:solidFill>
                <a:latin typeface="DejaVu Sans"/>
                <a:ea typeface="DejaVu Sans"/>
                <a:cs typeface="DejaVu Sans"/>
              </a:rPr>
              <a:t>Juan José Bajaña Chuno</a:t>
            </a:r>
          </a:p>
        </p:txBody>
      </p:sp>
      <p:sp>
        <p:nvSpPr>
          <p:cNvPr id="6" name="text-5">
            <a:extLst xmlns:a="http://schemas.openxmlformats.org/drawingml/2006/main">
              <a:ext uri="{FF2B5EF4-FFF2-40B4-BE49-F238E27FC236}">
                <a16:creationId xmlns:a16="http://schemas.microsoft.com/office/drawing/2014/main" id="{8D043F47-6A21-4C40-AB70-C2BAC47FA708}"/>
              </a:ext>
            </a:extLst>
          </p:cNvPr>
          <p:cNvSpPr>
            <a:spLocks xmlns:a="http://schemas.openxmlformats.org/drawingml/2006/main" noGrp="1"/>
          </p:cNvSpPr>
          <p:nvPr/>
        </p:nvSpPr>
        <p:spPr>
          <a:xfrm xmlns:a="http://schemas.openxmlformats.org/drawingml/2006/main">
            <a:off x="6191250" y="4667250"/>
            <a:ext cx="52197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F6F1FF"/>
                </a:solidFill>
                <a:latin typeface="DejaVu Sans"/>
                <a:ea typeface="DejaVu Sans"/>
                <a:cs typeface="DejaVu Sans"/>
              </a:defRPr>
            </a:defPPr>
            <a:lvl1pPr algn="l">
              <a:defRPr sz="1725">
                <a:solidFill>
                  <a:srgbClr val="F6F1FF"/>
                </a:solidFill>
                <a:latin typeface="DejaVu Sans"/>
                <a:ea typeface="DejaVu Sans"/>
                <a:cs typeface="DejaVu Sans"/>
              </a:defRPr>
            </a:lvl1pPr>
            <a:lvl2pPr algn="l">
              <a:defRPr sz="1725">
                <a:solidFill>
                  <a:srgbClr val="F6F1FF"/>
                </a:solidFill>
                <a:latin typeface="DejaVu Sans"/>
                <a:ea typeface="DejaVu Sans"/>
                <a:cs typeface="DejaVu Sans"/>
              </a:defRPr>
            </a:lvl2pPr>
            <a:lvl3pPr algn="l">
              <a:defRPr sz="1725">
                <a:solidFill>
                  <a:srgbClr val="F6F1FF"/>
                </a:solidFill>
                <a:latin typeface="DejaVu Sans"/>
                <a:ea typeface="DejaVu Sans"/>
                <a:cs typeface="DejaVu Sans"/>
              </a:defRPr>
            </a:lvl3pPr>
            <a:lvl4pPr algn="l">
              <a:defRPr sz="1725">
                <a:solidFill>
                  <a:srgbClr val="F6F1FF"/>
                </a:solidFill>
                <a:latin typeface="DejaVu Sans"/>
                <a:ea typeface="DejaVu Sans"/>
                <a:cs typeface="DejaVu Sans"/>
              </a:defRPr>
            </a:lvl4pPr>
            <a:lvl5pPr algn="l">
              <a:defRPr sz="1725">
                <a:solidFill>
                  <a:srgbClr val="F6F1FF"/>
                </a:solidFill>
                <a:latin typeface="DejaVu Sans"/>
                <a:ea typeface="DejaVu Sans"/>
                <a:cs typeface="DejaVu Sans"/>
              </a:defRPr>
            </a:lvl5pPr>
            <a:lvl6pPr algn="l">
              <a:defRPr sz="1725">
                <a:solidFill>
                  <a:srgbClr val="F6F1FF"/>
                </a:solidFill>
                <a:latin typeface="DejaVu Sans"/>
                <a:ea typeface="DejaVu Sans"/>
                <a:cs typeface="DejaVu Sans"/>
              </a:defRPr>
            </a:lvl6pPr>
            <a:lvl7pPr algn="l">
              <a:defRPr sz="1725">
                <a:solidFill>
                  <a:srgbClr val="F6F1FF"/>
                </a:solidFill>
                <a:latin typeface="DejaVu Sans"/>
                <a:ea typeface="DejaVu Sans"/>
                <a:cs typeface="DejaVu Sans"/>
              </a:defRPr>
            </a:lvl7pPr>
            <a:lvl8pPr algn="l">
              <a:defRPr sz="1725">
                <a:solidFill>
                  <a:srgbClr val="F6F1FF"/>
                </a:solidFill>
                <a:latin typeface="DejaVu Sans"/>
                <a:ea typeface="DejaVu Sans"/>
                <a:cs typeface="DejaVu Sans"/>
              </a:defRPr>
            </a:lvl8pPr>
            <a:lvl9pPr algn="l">
              <a:defRPr sz="1725">
                <a:solidFill>
                  <a:srgbClr val="F6F1FF"/>
                </a:solidFill>
                <a:latin typeface="DejaVu Sans"/>
                <a:ea typeface="DejaVu Sans"/>
                <a:cs typeface="DejaVu Sans"/>
              </a:defRPr>
            </a:lvl9pPr>
          </a:lstStyle>
          <a:p xmlns:a="http://schemas.openxmlformats.org/drawingml/2006/main">
            <a:pPr algn="l">
              <a:defRPr sz="1725">
                <a:solidFill>
                  <a:srgbClr val="F6F1FF"/>
                </a:solidFill>
                <a:latin typeface="DejaVu Sans"/>
                <a:ea typeface="DejaVu Sans"/>
                <a:cs typeface="DejaVu Sans"/>
              </a:defRPr>
            </a:pPr>
            <a:r>
              <a:rPr sz="1725">
                <a:solidFill>
                  <a:srgbClr val="F6F1FF"/>
                </a:solidFill>
                <a:latin typeface="DejaVu Sans"/>
                <a:ea typeface="DejaVu Sans"/>
                <a:cs typeface="DejaVu Sans"/>
              </a:rPr>
              <a:t>Britney Gissel Cujilema Montero</a:t>
            </a:r>
          </a:p>
        </p:txBody>
      </p:sp>
      <p:sp>
        <p:nvSpPr>
          <p:cNvPr id="7" name="text-6">
            <a:extLst xmlns:a="http://schemas.openxmlformats.org/drawingml/2006/main">
              <a:ext uri="{FF2B5EF4-FFF2-40B4-BE49-F238E27FC236}">
                <a16:creationId xmlns:a16="http://schemas.microsoft.com/office/drawing/2014/main" id="{793D23B6-D2E1-4A37-8BCA-B3F9309B8137}"/>
              </a:ext>
            </a:extLst>
          </p:cNvPr>
          <p:cNvSpPr>
            <a:spLocks xmlns:a="http://schemas.openxmlformats.org/drawingml/2006/main" noGrp="1"/>
          </p:cNvSpPr>
          <p:nvPr/>
        </p:nvSpPr>
        <p:spPr>
          <a:xfrm xmlns:a="http://schemas.openxmlformats.org/drawingml/2006/main">
            <a:off x="609600" y="5219700"/>
            <a:ext cx="52197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F6F1FF"/>
                </a:solidFill>
                <a:latin typeface="DejaVu Sans"/>
                <a:ea typeface="DejaVu Sans"/>
                <a:cs typeface="DejaVu Sans"/>
              </a:defRPr>
            </a:defPPr>
            <a:lvl1pPr algn="l">
              <a:defRPr sz="1725">
                <a:solidFill>
                  <a:srgbClr val="F6F1FF"/>
                </a:solidFill>
                <a:latin typeface="DejaVu Sans"/>
                <a:ea typeface="DejaVu Sans"/>
                <a:cs typeface="DejaVu Sans"/>
              </a:defRPr>
            </a:lvl1pPr>
            <a:lvl2pPr algn="l">
              <a:defRPr sz="1725">
                <a:solidFill>
                  <a:srgbClr val="F6F1FF"/>
                </a:solidFill>
                <a:latin typeface="DejaVu Sans"/>
                <a:ea typeface="DejaVu Sans"/>
                <a:cs typeface="DejaVu Sans"/>
              </a:defRPr>
            </a:lvl2pPr>
            <a:lvl3pPr algn="l">
              <a:defRPr sz="1725">
                <a:solidFill>
                  <a:srgbClr val="F6F1FF"/>
                </a:solidFill>
                <a:latin typeface="DejaVu Sans"/>
                <a:ea typeface="DejaVu Sans"/>
                <a:cs typeface="DejaVu Sans"/>
              </a:defRPr>
            </a:lvl3pPr>
            <a:lvl4pPr algn="l">
              <a:defRPr sz="1725">
                <a:solidFill>
                  <a:srgbClr val="F6F1FF"/>
                </a:solidFill>
                <a:latin typeface="DejaVu Sans"/>
                <a:ea typeface="DejaVu Sans"/>
                <a:cs typeface="DejaVu Sans"/>
              </a:defRPr>
            </a:lvl4pPr>
            <a:lvl5pPr algn="l">
              <a:defRPr sz="1725">
                <a:solidFill>
                  <a:srgbClr val="F6F1FF"/>
                </a:solidFill>
                <a:latin typeface="DejaVu Sans"/>
                <a:ea typeface="DejaVu Sans"/>
                <a:cs typeface="DejaVu Sans"/>
              </a:defRPr>
            </a:lvl5pPr>
            <a:lvl6pPr algn="l">
              <a:defRPr sz="1725">
                <a:solidFill>
                  <a:srgbClr val="F6F1FF"/>
                </a:solidFill>
                <a:latin typeface="DejaVu Sans"/>
                <a:ea typeface="DejaVu Sans"/>
                <a:cs typeface="DejaVu Sans"/>
              </a:defRPr>
            </a:lvl6pPr>
            <a:lvl7pPr algn="l">
              <a:defRPr sz="1725">
                <a:solidFill>
                  <a:srgbClr val="F6F1FF"/>
                </a:solidFill>
                <a:latin typeface="DejaVu Sans"/>
                <a:ea typeface="DejaVu Sans"/>
                <a:cs typeface="DejaVu Sans"/>
              </a:defRPr>
            </a:lvl7pPr>
            <a:lvl8pPr algn="l">
              <a:defRPr sz="1725">
                <a:solidFill>
                  <a:srgbClr val="F6F1FF"/>
                </a:solidFill>
                <a:latin typeface="DejaVu Sans"/>
                <a:ea typeface="DejaVu Sans"/>
                <a:cs typeface="DejaVu Sans"/>
              </a:defRPr>
            </a:lvl8pPr>
            <a:lvl9pPr algn="l">
              <a:defRPr sz="1725">
                <a:solidFill>
                  <a:srgbClr val="F6F1FF"/>
                </a:solidFill>
                <a:latin typeface="DejaVu Sans"/>
                <a:ea typeface="DejaVu Sans"/>
                <a:cs typeface="DejaVu Sans"/>
              </a:defRPr>
            </a:lvl9pPr>
          </a:lstStyle>
          <a:p xmlns:a="http://schemas.openxmlformats.org/drawingml/2006/main">
            <a:pPr algn="l">
              <a:defRPr sz="1725">
                <a:solidFill>
                  <a:srgbClr val="F6F1FF"/>
                </a:solidFill>
                <a:latin typeface="DejaVu Sans"/>
                <a:ea typeface="DejaVu Sans"/>
                <a:cs typeface="DejaVu Sans"/>
              </a:defRPr>
            </a:pPr>
            <a:r>
              <a:rPr sz="1725">
                <a:solidFill>
                  <a:srgbClr val="F6F1FF"/>
                </a:solidFill>
                <a:latin typeface="DejaVu Sans"/>
                <a:ea typeface="DejaVu Sans"/>
                <a:cs typeface="DejaVu Sans"/>
              </a:rPr>
              <a:t>Joselyn María Pambi Gaona</a:t>
            </a:r>
          </a:p>
        </p:txBody>
      </p:sp>
      <p:sp>
        <p:nvSpPr>
          <p:cNvPr id="8" name="text-7">
            <a:extLst xmlns:a="http://schemas.openxmlformats.org/drawingml/2006/main">
              <a:ext uri="{FF2B5EF4-FFF2-40B4-BE49-F238E27FC236}">
                <a16:creationId xmlns:a16="http://schemas.microsoft.com/office/drawing/2014/main" id="{0126C3BD-59A3-4A91-B079-426EB71DE78B}"/>
              </a:ext>
            </a:extLst>
          </p:cNvPr>
          <p:cNvSpPr>
            <a:spLocks xmlns:a="http://schemas.openxmlformats.org/drawingml/2006/main" noGrp="1"/>
          </p:cNvSpPr>
          <p:nvPr/>
        </p:nvSpPr>
        <p:spPr>
          <a:xfrm xmlns:a="http://schemas.openxmlformats.org/drawingml/2006/main">
            <a:off x="6191250" y="5219700"/>
            <a:ext cx="52197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F6F1FF"/>
                </a:solidFill>
                <a:latin typeface="DejaVu Sans"/>
                <a:ea typeface="DejaVu Sans"/>
                <a:cs typeface="DejaVu Sans"/>
              </a:defRPr>
            </a:defPPr>
            <a:lvl1pPr algn="l">
              <a:defRPr sz="1725">
                <a:solidFill>
                  <a:srgbClr val="F6F1FF"/>
                </a:solidFill>
                <a:latin typeface="DejaVu Sans"/>
                <a:ea typeface="DejaVu Sans"/>
                <a:cs typeface="DejaVu Sans"/>
              </a:defRPr>
            </a:lvl1pPr>
            <a:lvl2pPr algn="l">
              <a:defRPr sz="1725">
                <a:solidFill>
                  <a:srgbClr val="F6F1FF"/>
                </a:solidFill>
                <a:latin typeface="DejaVu Sans"/>
                <a:ea typeface="DejaVu Sans"/>
                <a:cs typeface="DejaVu Sans"/>
              </a:defRPr>
            </a:lvl2pPr>
            <a:lvl3pPr algn="l">
              <a:defRPr sz="1725">
                <a:solidFill>
                  <a:srgbClr val="F6F1FF"/>
                </a:solidFill>
                <a:latin typeface="DejaVu Sans"/>
                <a:ea typeface="DejaVu Sans"/>
                <a:cs typeface="DejaVu Sans"/>
              </a:defRPr>
            </a:lvl3pPr>
            <a:lvl4pPr algn="l">
              <a:defRPr sz="1725">
                <a:solidFill>
                  <a:srgbClr val="F6F1FF"/>
                </a:solidFill>
                <a:latin typeface="DejaVu Sans"/>
                <a:ea typeface="DejaVu Sans"/>
                <a:cs typeface="DejaVu Sans"/>
              </a:defRPr>
            </a:lvl4pPr>
            <a:lvl5pPr algn="l">
              <a:defRPr sz="1725">
                <a:solidFill>
                  <a:srgbClr val="F6F1FF"/>
                </a:solidFill>
                <a:latin typeface="DejaVu Sans"/>
                <a:ea typeface="DejaVu Sans"/>
                <a:cs typeface="DejaVu Sans"/>
              </a:defRPr>
            </a:lvl5pPr>
            <a:lvl6pPr algn="l">
              <a:defRPr sz="1725">
                <a:solidFill>
                  <a:srgbClr val="F6F1FF"/>
                </a:solidFill>
                <a:latin typeface="DejaVu Sans"/>
                <a:ea typeface="DejaVu Sans"/>
                <a:cs typeface="DejaVu Sans"/>
              </a:defRPr>
            </a:lvl6pPr>
            <a:lvl7pPr algn="l">
              <a:defRPr sz="1725">
                <a:solidFill>
                  <a:srgbClr val="F6F1FF"/>
                </a:solidFill>
                <a:latin typeface="DejaVu Sans"/>
                <a:ea typeface="DejaVu Sans"/>
                <a:cs typeface="DejaVu Sans"/>
              </a:defRPr>
            </a:lvl7pPr>
            <a:lvl8pPr algn="l">
              <a:defRPr sz="1725">
                <a:solidFill>
                  <a:srgbClr val="F6F1FF"/>
                </a:solidFill>
                <a:latin typeface="DejaVu Sans"/>
                <a:ea typeface="DejaVu Sans"/>
                <a:cs typeface="DejaVu Sans"/>
              </a:defRPr>
            </a:lvl8pPr>
            <a:lvl9pPr algn="l">
              <a:defRPr sz="1725">
                <a:solidFill>
                  <a:srgbClr val="F6F1FF"/>
                </a:solidFill>
                <a:latin typeface="DejaVu Sans"/>
                <a:ea typeface="DejaVu Sans"/>
                <a:cs typeface="DejaVu Sans"/>
              </a:defRPr>
            </a:lvl9pPr>
          </a:lstStyle>
          <a:p xmlns:a="http://schemas.openxmlformats.org/drawingml/2006/main">
            <a:pPr algn="l">
              <a:defRPr sz="1725">
                <a:solidFill>
                  <a:srgbClr val="F6F1FF"/>
                </a:solidFill>
                <a:latin typeface="DejaVu Sans"/>
                <a:ea typeface="DejaVu Sans"/>
                <a:cs typeface="DejaVu Sans"/>
              </a:defRPr>
            </a:pPr>
            <a:r>
              <a:rPr sz="1725">
                <a:solidFill>
                  <a:srgbClr val="F6F1FF"/>
                </a:solidFill>
                <a:latin typeface="DejaVu Sans"/>
                <a:ea typeface="DejaVu Sans"/>
                <a:cs typeface="DejaVu Sans"/>
              </a:rPr>
              <a:t>Guillermo Ramiro Ramírez Medina</a:t>
            </a:r>
          </a:p>
        </p:txBody>
      </p:sp>
      <p:sp>
        <p:nvSpPr>
          <p:cNvPr id="9" name="text-8">
            <a:extLst xmlns:a="http://schemas.openxmlformats.org/drawingml/2006/main">
              <a:ext uri="{FF2B5EF4-FFF2-40B4-BE49-F238E27FC236}">
                <a16:creationId xmlns:a16="http://schemas.microsoft.com/office/drawing/2014/main" id="{26252993-93F4-4564-AECB-A00C7FA1B6FE}"/>
              </a:ext>
            </a:extLst>
          </p:cNvPr>
          <p:cNvSpPr>
            <a:spLocks xmlns:a="http://schemas.openxmlformats.org/drawingml/2006/main" noGrp="1"/>
          </p:cNvSpPr>
          <p:nvPr/>
        </p:nvSpPr>
        <p:spPr>
          <a:xfrm xmlns:a="http://schemas.openxmlformats.org/drawingml/2006/main">
            <a:off x="609600" y="5772150"/>
            <a:ext cx="52197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F6F1FF"/>
                </a:solidFill>
                <a:latin typeface="DejaVu Sans"/>
                <a:ea typeface="DejaVu Sans"/>
                <a:cs typeface="DejaVu Sans"/>
              </a:defRPr>
            </a:defPPr>
            <a:lvl1pPr algn="l">
              <a:defRPr sz="1725">
                <a:solidFill>
                  <a:srgbClr val="F6F1FF"/>
                </a:solidFill>
                <a:latin typeface="DejaVu Sans"/>
                <a:ea typeface="DejaVu Sans"/>
                <a:cs typeface="DejaVu Sans"/>
              </a:defRPr>
            </a:lvl1pPr>
            <a:lvl2pPr algn="l">
              <a:defRPr sz="1725">
                <a:solidFill>
                  <a:srgbClr val="F6F1FF"/>
                </a:solidFill>
                <a:latin typeface="DejaVu Sans"/>
                <a:ea typeface="DejaVu Sans"/>
                <a:cs typeface="DejaVu Sans"/>
              </a:defRPr>
            </a:lvl2pPr>
            <a:lvl3pPr algn="l">
              <a:defRPr sz="1725">
                <a:solidFill>
                  <a:srgbClr val="F6F1FF"/>
                </a:solidFill>
                <a:latin typeface="DejaVu Sans"/>
                <a:ea typeface="DejaVu Sans"/>
                <a:cs typeface="DejaVu Sans"/>
              </a:defRPr>
            </a:lvl3pPr>
            <a:lvl4pPr algn="l">
              <a:defRPr sz="1725">
                <a:solidFill>
                  <a:srgbClr val="F6F1FF"/>
                </a:solidFill>
                <a:latin typeface="DejaVu Sans"/>
                <a:ea typeface="DejaVu Sans"/>
                <a:cs typeface="DejaVu Sans"/>
              </a:defRPr>
            </a:lvl4pPr>
            <a:lvl5pPr algn="l">
              <a:defRPr sz="1725">
                <a:solidFill>
                  <a:srgbClr val="F6F1FF"/>
                </a:solidFill>
                <a:latin typeface="DejaVu Sans"/>
                <a:ea typeface="DejaVu Sans"/>
                <a:cs typeface="DejaVu Sans"/>
              </a:defRPr>
            </a:lvl5pPr>
            <a:lvl6pPr algn="l">
              <a:defRPr sz="1725">
                <a:solidFill>
                  <a:srgbClr val="F6F1FF"/>
                </a:solidFill>
                <a:latin typeface="DejaVu Sans"/>
                <a:ea typeface="DejaVu Sans"/>
                <a:cs typeface="DejaVu Sans"/>
              </a:defRPr>
            </a:lvl6pPr>
            <a:lvl7pPr algn="l">
              <a:defRPr sz="1725">
                <a:solidFill>
                  <a:srgbClr val="F6F1FF"/>
                </a:solidFill>
                <a:latin typeface="DejaVu Sans"/>
                <a:ea typeface="DejaVu Sans"/>
                <a:cs typeface="DejaVu Sans"/>
              </a:defRPr>
            </a:lvl7pPr>
            <a:lvl8pPr algn="l">
              <a:defRPr sz="1725">
                <a:solidFill>
                  <a:srgbClr val="F6F1FF"/>
                </a:solidFill>
                <a:latin typeface="DejaVu Sans"/>
                <a:ea typeface="DejaVu Sans"/>
                <a:cs typeface="DejaVu Sans"/>
              </a:defRPr>
            </a:lvl8pPr>
            <a:lvl9pPr algn="l">
              <a:defRPr sz="1725">
                <a:solidFill>
                  <a:srgbClr val="F6F1FF"/>
                </a:solidFill>
                <a:latin typeface="DejaVu Sans"/>
                <a:ea typeface="DejaVu Sans"/>
                <a:cs typeface="DejaVu Sans"/>
              </a:defRPr>
            </a:lvl9pPr>
          </a:lstStyle>
          <a:p xmlns:a="http://schemas.openxmlformats.org/drawingml/2006/main">
            <a:pPr algn="l">
              <a:defRPr sz="1725">
                <a:solidFill>
                  <a:srgbClr val="F6F1FF"/>
                </a:solidFill>
                <a:latin typeface="DejaVu Sans"/>
                <a:ea typeface="DejaVu Sans"/>
                <a:cs typeface="DejaVu Sans"/>
              </a:defRPr>
            </a:pPr>
            <a:r>
              <a:rPr sz="1725">
                <a:solidFill>
                  <a:srgbClr val="F6F1FF"/>
                </a:solidFill>
                <a:latin typeface="DejaVu Sans"/>
                <a:ea typeface="DejaVu Sans"/>
                <a:cs typeface="DejaVu Sans"/>
              </a:rPr>
              <a:t>Dennisse Carolina Silva Del Rosario</a:t>
            </a:r>
          </a:p>
        </p:txBody>
      </p:sp>
    </p:spTree>
    <p:extLst>
      <p:ext uri="{BB962C8B-B14F-4D97-AF65-F5344CB8AC3E}">
        <p14:creationId xmlns:p14="http://schemas.microsoft.com/office/powerpoint/2010/main" val="392654429"/>
      </p:ext>
    </p:extLst>
  </p:cSld>
</p:sld>
</file>

<file path=ppt/slides/slide2.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10" name="section">
            <a:extLst xmlns:a="http://schemas.openxmlformats.org/drawingml/2006/main">
              <a:ext uri="{FF2B5EF4-FFF2-40B4-BE49-F238E27FC236}">
                <a16:creationId xmlns:a16="http://schemas.microsoft.com/office/drawing/2014/main" id="{78B5F263-9837-4599-A5B8-4F1F701BD68B}"/>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1  CROMOSOMAS SEXUALES</a:t>
            </a:r>
          </a:p>
        </p:txBody>
      </p:sp>
      <p:sp>
        <p:nvSpPr>
          <p:cNvPr id="2" name="title">
            <a:extLst xmlns:a="http://schemas.openxmlformats.org/drawingml/2006/main">
              <a:ext uri="{FF2B5EF4-FFF2-40B4-BE49-F238E27FC236}">
                <a16:creationId xmlns:a16="http://schemas.microsoft.com/office/drawing/2014/main" id="{BF15ABB1-A8C1-40CE-94DA-3478DDD2A0B7}"/>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Qué son los cromosomas sexuales</a:t>
            </a:r>
          </a:p>
        </p:txBody>
      </p:sp>
      <p:sp>
        <p:nvSpPr>
          <p:cNvPr id="3" name="folio">
            <a:extLst xmlns:a="http://schemas.openxmlformats.org/drawingml/2006/main">
              <a:ext uri="{FF2B5EF4-FFF2-40B4-BE49-F238E27FC236}">
                <a16:creationId xmlns:a16="http://schemas.microsoft.com/office/drawing/2014/main" id="{9233AD28-AEBA-4E2E-92E6-E15BA8826DA4}"/>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2 / 16</a:t>
            </a:r>
          </a:p>
        </p:txBody>
      </p:sp>
      <p:sp>
        <p:nvSpPr>
          <p:cNvPr id="4" name="text-3">
            <a:extLst xmlns:a="http://schemas.openxmlformats.org/drawingml/2006/main">
              <a:ext uri="{FF2B5EF4-FFF2-40B4-BE49-F238E27FC236}">
                <a16:creationId xmlns:a16="http://schemas.microsoft.com/office/drawing/2014/main" id="{FF271F96-D1B1-407A-A3AC-614B44AFB3B2}"/>
              </a:ext>
            </a:extLst>
          </p:cNvPr>
          <p:cNvSpPr>
            <a:spLocks xmlns:a="http://schemas.openxmlformats.org/drawingml/2006/main" noGrp="1"/>
          </p:cNvSpPr>
          <p:nvPr/>
        </p:nvSpPr>
        <p:spPr>
          <a:xfrm xmlns:a="http://schemas.openxmlformats.org/drawingml/2006/main">
            <a:off x="609600" y="1838325"/>
            <a:ext cx="10668000" cy="1085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F6F1FF"/>
                </a:solidFill>
                <a:latin typeface="DejaVu Sans"/>
                <a:ea typeface="DejaVu Sans"/>
                <a:cs typeface="DejaVu Sans"/>
              </a:defRPr>
            </a:defPPr>
            <a:lvl1pPr algn="l">
              <a:defRPr sz="2550" b="1">
                <a:solidFill>
                  <a:srgbClr val="F6F1FF"/>
                </a:solidFill>
                <a:latin typeface="DejaVu Sans"/>
                <a:ea typeface="DejaVu Sans"/>
                <a:cs typeface="DejaVu Sans"/>
              </a:defRPr>
            </a:lvl1pPr>
            <a:lvl2pPr algn="l">
              <a:defRPr sz="2550" b="1">
                <a:solidFill>
                  <a:srgbClr val="F6F1FF"/>
                </a:solidFill>
                <a:latin typeface="DejaVu Sans"/>
                <a:ea typeface="DejaVu Sans"/>
                <a:cs typeface="DejaVu Sans"/>
              </a:defRPr>
            </a:lvl2pPr>
            <a:lvl3pPr algn="l">
              <a:defRPr sz="2550" b="1">
                <a:solidFill>
                  <a:srgbClr val="F6F1FF"/>
                </a:solidFill>
                <a:latin typeface="DejaVu Sans"/>
                <a:ea typeface="DejaVu Sans"/>
                <a:cs typeface="DejaVu Sans"/>
              </a:defRPr>
            </a:lvl3pPr>
            <a:lvl4pPr algn="l">
              <a:defRPr sz="2550" b="1">
                <a:solidFill>
                  <a:srgbClr val="F6F1FF"/>
                </a:solidFill>
                <a:latin typeface="DejaVu Sans"/>
                <a:ea typeface="DejaVu Sans"/>
                <a:cs typeface="DejaVu Sans"/>
              </a:defRPr>
            </a:lvl4pPr>
            <a:lvl5pPr algn="l">
              <a:defRPr sz="2550" b="1">
                <a:solidFill>
                  <a:srgbClr val="F6F1FF"/>
                </a:solidFill>
                <a:latin typeface="DejaVu Sans"/>
                <a:ea typeface="DejaVu Sans"/>
                <a:cs typeface="DejaVu Sans"/>
              </a:defRPr>
            </a:lvl5pPr>
            <a:lvl6pPr algn="l">
              <a:defRPr sz="2550" b="1">
                <a:solidFill>
                  <a:srgbClr val="F6F1FF"/>
                </a:solidFill>
                <a:latin typeface="DejaVu Sans"/>
                <a:ea typeface="DejaVu Sans"/>
                <a:cs typeface="DejaVu Sans"/>
              </a:defRPr>
            </a:lvl6pPr>
            <a:lvl7pPr algn="l">
              <a:defRPr sz="2550" b="1">
                <a:solidFill>
                  <a:srgbClr val="F6F1FF"/>
                </a:solidFill>
                <a:latin typeface="DejaVu Sans"/>
                <a:ea typeface="DejaVu Sans"/>
                <a:cs typeface="DejaVu Sans"/>
              </a:defRPr>
            </a:lvl7pPr>
            <a:lvl8pPr algn="l">
              <a:defRPr sz="2550" b="1">
                <a:solidFill>
                  <a:srgbClr val="F6F1FF"/>
                </a:solidFill>
                <a:latin typeface="DejaVu Sans"/>
                <a:ea typeface="DejaVu Sans"/>
                <a:cs typeface="DejaVu Sans"/>
              </a:defRPr>
            </a:lvl8pPr>
            <a:lvl9pPr algn="l">
              <a:defRPr sz="2550" b="1">
                <a:solidFill>
                  <a:srgbClr val="F6F1FF"/>
                </a:solidFill>
                <a:latin typeface="DejaVu Sans"/>
                <a:ea typeface="DejaVu Sans"/>
                <a:cs typeface="DejaVu Sans"/>
              </a:defRPr>
            </a:lvl9pPr>
          </a:lstStyle>
          <a:p xmlns:a="http://schemas.openxmlformats.org/drawingml/2006/main">
            <a:pPr algn="l">
              <a:defRPr sz="2550" b="1">
                <a:solidFill>
                  <a:srgbClr val="F6F1FF"/>
                </a:solidFill>
                <a:latin typeface="DejaVu Sans"/>
                <a:ea typeface="DejaVu Sans"/>
                <a:cs typeface="DejaVu Sans"/>
              </a:defRPr>
            </a:pPr>
            <a:r>
              <a:rPr sz="2550" b="1">
                <a:solidFill>
                  <a:srgbClr val="F6F1FF"/>
                </a:solidFill>
                <a:latin typeface="DejaVu Sans"/>
                <a:ea typeface="DejaVu Sans"/>
                <a:cs typeface="DejaVu Sans"/>
              </a:rPr>
              <a:t>Son cromosomas que contienen ADN y participan en sistemas de determinación sexual.</a:t>
            </a:r>
          </a:p>
        </p:txBody>
      </p:sp>
      <p:sp>
        <p:nvSpPr>
          <p:cNvPr id="5" name="text-4">
            <a:extLst xmlns:a="http://schemas.openxmlformats.org/drawingml/2006/main">
              <a:ext uri="{FF2B5EF4-FFF2-40B4-BE49-F238E27FC236}">
                <a16:creationId xmlns:a16="http://schemas.microsoft.com/office/drawing/2014/main" id="{32BBC57F-C432-42A9-B312-37B67532CBA7}"/>
              </a:ext>
            </a:extLst>
          </p:cNvPr>
          <p:cNvSpPr>
            <a:spLocks xmlns:a="http://schemas.openxmlformats.org/drawingml/2006/main" noGrp="1"/>
          </p:cNvSpPr>
          <p:nvPr/>
        </p:nvSpPr>
        <p:spPr>
          <a:xfrm xmlns:a="http://schemas.openxmlformats.org/drawingml/2006/main">
            <a:off x="609600" y="3333750"/>
            <a:ext cx="4667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BFA1F0"/>
                </a:solidFill>
                <a:latin typeface="DejaVu Sans"/>
                <a:ea typeface="DejaVu Sans"/>
                <a:cs typeface="DejaVu Sans"/>
              </a:defRPr>
            </a:defPPr>
            <a:lvl1pPr algn="l">
              <a:defRPr sz="2175" b="1">
                <a:solidFill>
                  <a:srgbClr val="BFA1F0"/>
                </a:solidFill>
                <a:latin typeface="DejaVu Sans"/>
                <a:ea typeface="DejaVu Sans"/>
                <a:cs typeface="DejaVu Sans"/>
              </a:defRPr>
            </a:lvl1pPr>
            <a:lvl2pPr algn="l">
              <a:defRPr sz="2175" b="1">
                <a:solidFill>
                  <a:srgbClr val="BFA1F0"/>
                </a:solidFill>
                <a:latin typeface="DejaVu Sans"/>
                <a:ea typeface="DejaVu Sans"/>
                <a:cs typeface="DejaVu Sans"/>
              </a:defRPr>
            </a:lvl2pPr>
            <a:lvl3pPr algn="l">
              <a:defRPr sz="2175" b="1">
                <a:solidFill>
                  <a:srgbClr val="BFA1F0"/>
                </a:solidFill>
                <a:latin typeface="DejaVu Sans"/>
                <a:ea typeface="DejaVu Sans"/>
                <a:cs typeface="DejaVu Sans"/>
              </a:defRPr>
            </a:lvl3pPr>
            <a:lvl4pPr algn="l">
              <a:defRPr sz="2175" b="1">
                <a:solidFill>
                  <a:srgbClr val="BFA1F0"/>
                </a:solidFill>
                <a:latin typeface="DejaVu Sans"/>
                <a:ea typeface="DejaVu Sans"/>
                <a:cs typeface="DejaVu Sans"/>
              </a:defRPr>
            </a:lvl4pPr>
            <a:lvl5pPr algn="l">
              <a:defRPr sz="2175" b="1">
                <a:solidFill>
                  <a:srgbClr val="BFA1F0"/>
                </a:solidFill>
                <a:latin typeface="DejaVu Sans"/>
                <a:ea typeface="DejaVu Sans"/>
                <a:cs typeface="DejaVu Sans"/>
              </a:defRPr>
            </a:lvl5pPr>
            <a:lvl6pPr algn="l">
              <a:defRPr sz="2175" b="1">
                <a:solidFill>
                  <a:srgbClr val="BFA1F0"/>
                </a:solidFill>
                <a:latin typeface="DejaVu Sans"/>
                <a:ea typeface="DejaVu Sans"/>
                <a:cs typeface="DejaVu Sans"/>
              </a:defRPr>
            </a:lvl6pPr>
            <a:lvl7pPr algn="l">
              <a:defRPr sz="2175" b="1">
                <a:solidFill>
                  <a:srgbClr val="BFA1F0"/>
                </a:solidFill>
                <a:latin typeface="DejaVu Sans"/>
                <a:ea typeface="DejaVu Sans"/>
                <a:cs typeface="DejaVu Sans"/>
              </a:defRPr>
            </a:lvl7pPr>
            <a:lvl8pPr algn="l">
              <a:defRPr sz="2175" b="1">
                <a:solidFill>
                  <a:srgbClr val="BFA1F0"/>
                </a:solidFill>
                <a:latin typeface="DejaVu Sans"/>
                <a:ea typeface="DejaVu Sans"/>
                <a:cs typeface="DejaVu Sans"/>
              </a:defRPr>
            </a:lvl8pPr>
            <a:lvl9pPr algn="l">
              <a:defRPr sz="2175" b="1">
                <a:solidFill>
                  <a:srgbClr val="BFA1F0"/>
                </a:solidFill>
                <a:latin typeface="DejaVu Sans"/>
                <a:ea typeface="DejaVu Sans"/>
                <a:cs typeface="DejaVu Sans"/>
              </a:defRPr>
            </a:lvl9pPr>
          </a:lstStyle>
          <a:p xmlns:a="http://schemas.openxmlformats.org/drawingml/2006/main">
            <a:pPr algn="l">
              <a:defRPr sz="2175" b="1">
                <a:solidFill>
                  <a:srgbClr val="BFA1F0"/>
                </a:solidFill>
                <a:latin typeface="DejaVu Sans"/>
                <a:ea typeface="DejaVu Sans"/>
                <a:cs typeface="DejaVu Sans"/>
              </a:defRPr>
            </a:pPr>
            <a:r>
              <a:rPr sz="2175" b="1">
                <a:solidFill>
                  <a:srgbClr val="BFA1F0"/>
                </a:solidFill>
                <a:latin typeface="DejaVu Sans"/>
                <a:ea typeface="DejaVu Sans"/>
                <a:cs typeface="DejaVu Sans"/>
              </a:rPr>
              <a:t>Mamíferos domésticos</a:t>
            </a:r>
          </a:p>
        </p:txBody>
      </p:sp>
      <p:sp>
        <p:nvSpPr>
          <p:cNvPr id="6" name="text-5">
            <a:extLst xmlns:a="http://schemas.openxmlformats.org/drawingml/2006/main">
              <a:ext uri="{FF2B5EF4-FFF2-40B4-BE49-F238E27FC236}">
                <a16:creationId xmlns:a16="http://schemas.microsoft.com/office/drawing/2014/main" id="{245CAF07-E352-4DE5-B250-5CC91FCABB0B}"/>
              </a:ext>
            </a:extLst>
          </p:cNvPr>
          <p:cNvSpPr>
            <a:spLocks xmlns:a="http://schemas.openxmlformats.org/drawingml/2006/main" noGrp="1"/>
          </p:cNvSpPr>
          <p:nvPr/>
        </p:nvSpPr>
        <p:spPr>
          <a:xfrm xmlns:a="http://schemas.openxmlformats.org/drawingml/2006/main">
            <a:off x="609600" y="3943350"/>
            <a:ext cx="4667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650" b="1">
                <a:solidFill>
                  <a:srgbClr val="F6F1FF"/>
                </a:solidFill>
                <a:latin typeface="DejaVu Sans"/>
                <a:ea typeface="DejaVu Sans"/>
                <a:cs typeface="DejaVu Sans"/>
              </a:defRPr>
            </a:defPPr>
            <a:lvl1pPr algn="l">
              <a:defRPr sz="4650" b="1">
                <a:solidFill>
                  <a:srgbClr val="F6F1FF"/>
                </a:solidFill>
                <a:latin typeface="DejaVu Sans"/>
                <a:ea typeface="DejaVu Sans"/>
                <a:cs typeface="DejaVu Sans"/>
              </a:defRPr>
            </a:lvl1pPr>
            <a:lvl2pPr algn="l">
              <a:defRPr sz="4650" b="1">
                <a:solidFill>
                  <a:srgbClr val="F6F1FF"/>
                </a:solidFill>
                <a:latin typeface="DejaVu Sans"/>
                <a:ea typeface="DejaVu Sans"/>
                <a:cs typeface="DejaVu Sans"/>
              </a:defRPr>
            </a:lvl2pPr>
            <a:lvl3pPr algn="l">
              <a:defRPr sz="4650" b="1">
                <a:solidFill>
                  <a:srgbClr val="F6F1FF"/>
                </a:solidFill>
                <a:latin typeface="DejaVu Sans"/>
                <a:ea typeface="DejaVu Sans"/>
                <a:cs typeface="DejaVu Sans"/>
              </a:defRPr>
            </a:lvl3pPr>
            <a:lvl4pPr algn="l">
              <a:defRPr sz="4650" b="1">
                <a:solidFill>
                  <a:srgbClr val="F6F1FF"/>
                </a:solidFill>
                <a:latin typeface="DejaVu Sans"/>
                <a:ea typeface="DejaVu Sans"/>
                <a:cs typeface="DejaVu Sans"/>
              </a:defRPr>
            </a:lvl4pPr>
            <a:lvl5pPr algn="l">
              <a:defRPr sz="4650" b="1">
                <a:solidFill>
                  <a:srgbClr val="F6F1FF"/>
                </a:solidFill>
                <a:latin typeface="DejaVu Sans"/>
                <a:ea typeface="DejaVu Sans"/>
                <a:cs typeface="DejaVu Sans"/>
              </a:defRPr>
            </a:lvl5pPr>
            <a:lvl6pPr algn="l">
              <a:defRPr sz="4650" b="1">
                <a:solidFill>
                  <a:srgbClr val="F6F1FF"/>
                </a:solidFill>
                <a:latin typeface="DejaVu Sans"/>
                <a:ea typeface="DejaVu Sans"/>
                <a:cs typeface="DejaVu Sans"/>
              </a:defRPr>
            </a:lvl6pPr>
            <a:lvl7pPr algn="l">
              <a:defRPr sz="4650" b="1">
                <a:solidFill>
                  <a:srgbClr val="F6F1FF"/>
                </a:solidFill>
                <a:latin typeface="DejaVu Sans"/>
                <a:ea typeface="DejaVu Sans"/>
                <a:cs typeface="DejaVu Sans"/>
              </a:defRPr>
            </a:lvl7pPr>
            <a:lvl8pPr algn="l">
              <a:defRPr sz="4650" b="1">
                <a:solidFill>
                  <a:srgbClr val="F6F1FF"/>
                </a:solidFill>
                <a:latin typeface="DejaVu Sans"/>
                <a:ea typeface="DejaVu Sans"/>
                <a:cs typeface="DejaVu Sans"/>
              </a:defRPr>
            </a:lvl8pPr>
            <a:lvl9pPr algn="l">
              <a:defRPr sz="4650" b="1">
                <a:solidFill>
                  <a:srgbClr val="F6F1FF"/>
                </a:solidFill>
                <a:latin typeface="DejaVu Sans"/>
                <a:ea typeface="DejaVu Sans"/>
                <a:cs typeface="DejaVu Sans"/>
              </a:defRPr>
            </a:lvl9pPr>
          </a:lstStyle>
          <a:p xmlns:a="http://schemas.openxmlformats.org/drawingml/2006/main">
            <a:pPr algn="l">
              <a:defRPr sz="4650" b="1">
                <a:solidFill>
                  <a:srgbClr val="F6F1FF"/>
                </a:solidFill>
                <a:latin typeface="DejaVu Sans"/>
                <a:ea typeface="DejaVu Sans"/>
                <a:cs typeface="DejaVu Sans"/>
              </a:defRPr>
            </a:pPr>
            <a:r>
              <a:rPr sz="4650" b="1">
                <a:solidFill>
                  <a:srgbClr val="F6F1FF"/>
                </a:solidFill>
                <a:latin typeface="DejaVu Sans"/>
                <a:ea typeface="DejaVu Sans"/>
                <a:cs typeface="DejaVu Sans"/>
              </a:rPr>
              <a:t>XX   /   XY</a:t>
            </a:r>
          </a:p>
        </p:txBody>
      </p:sp>
      <p:sp>
        <p:nvSpPr>
          <p:cNvPr id="7" name="text-6">
            <a:extLst xmlns:a="http://schemas.openxmlformats.org/drawingml/2006/main">
              <a:ext uri="{FF2B5EF4-FFF2-40B4-BE49-F238E27FC236}">
                <a16:creationId xmlns:a16="http://schemas.microsoft.com/office/drawing/2014/main" id="{54266FA2-A1A0-476D-806B-D01C4008A514}"/>
              </a:ext>
            </a:extLst>
          </p:cNvPr>
          <p:cNvSpPr>
            <a:spLocks xmlns:a="http://schemas.openxmlformats.org/drawingml/2006/main" noGrp="1"/>
          </p:cNvSpPr>
          <p:nvPr/>
        </p:nvSpPr>
        <p:spPr>
          <a:xfrm xmlns:a="http://schemas.openxmlformats.org/drawingml/2006/main">
            <a:off x="6877050" y="3333750"/>
            <a:ext cx="4667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93DBCB"/>
                </a:solidFill>
                <a:latin typeface="DejaVu Sans"/>
                <a:ea typeface="DejaVu Sans"/>
                <a:cs typeface="DejaVu Sans"/>
              </a:defRPr>
            </a:defPPr>
            <a:lvl1pPr algn="l">
              <a:defRPr sz="2175" b="1">
                <a:solidFill>
                  <a:srgbClr val="93DBCB"/>
                </a:solidFill>
                <a:latin typeface="DejaVu Sans"/>
                <a:ea typeface="DejaVu Sans"/>
                <a:cs typeface="DejaVu Sans"/>
              </a:defRPr>
            </a:lvl1pPr>
            <a:lvl2pPr algn="l">
              <a:defRPr sz="2175" b="1">
                <a:solidFill>
                  <a:srgbClr val="93DBCB"/>
                </a:solidFill>
                <a:latin typeface="DejaVu Sans"/>
                <a:ea typeface="DejaVu Sans"/>
                <a:cs typeface="DejaVu Sans"/>
              </a:defRPr>
            </a:lvl2pPr>
            <a:lvl3pPr algn="l">
              <a:defRPr sz="2175" b="1">
                <a:solidFill>
                  <a:srgbClr val="93DBCB"/>
                </a:solidFill>
                <a:latin typeface="DejaVu Sans"/>
                <a:ea typeface="DejaVu Sans"/>
                <a:cs typeface="DejaVu Sans"/>
              </a:defRPr>
            </a:lvl3pPr>
            <a:lvl4pPr algn="l">
              <a:defRPr sz="2175" b="1">
                <a:solidFill>
                  <a:srgbClr val="93DBCB"/>
                </a:solidFill>
                <a:latin typeface="DejaVu Sans"/>
                <a:ea typeface="DejaVu Sans"/>
                <a:cs typeface="DejaVu Sans"/>
              </a:defRPr>
            </a:lvl4pPr>
            <a:lvl5pPr algn="l">
              <a:defRPr sz="2175" b="1">
                <a:solidFill>
                  <a:srgbClr val="93DBCB"/>
                </a:solidFill>
                <a:latin typeface="DejaVu Sans"/>
                <a:ea typeface="DejaVu Sans"/>
                <a:cs typeface="DejaVu Sans"/>
              </a:defRPr>
            </a:lvl5pPr>
            <a:lvl6pPr algn="l">
              <a:defRPr sz="2175" b="1">
                <a:solidFill>
                  <a:srgbClr val="93DBCB"/>
                </a:solidFill>
                <a:latin typeface="DejaVu Sans"/>
                <a:ea typeface="DejaVu Sans"/>
                <a:cs typeface="DejaVu Sans"/>
              </a:defRPr>
            </a:lvl6pPr>
            <a:lvl7pPr algn="l">
              <a:defRPr sz="2175" b="1">
                <a:solidFill>
                  <a:srgbClr val="93DBCB"/>
                </a:solidFill>
                <a:latin typeface="DejaVu Sans"/>
                <a:ea typeface="DejaVu Sans"/>
                <a:cs typeface="DejaVu Sans"/>
              </a:defRPr>
            </a:lvl7pPr>
            <a:lvl8pPr algn="l">
              <a:defRPr sz="2175" b="1">
                <a:solidFill>
                  <a:srgbClr val="93DBCB"/>
                </a:solidFill>
                <a:latin typeface="DejaVu Sans"/>
                <a:ea typeface="DejaVu Sans"/>
                <a:cs typeface="DejaVu Sans"/>
              </a:defRPr>
            </a:lvl8pPr>
            <a:lvl9pPr algn="l">
              <a:defRPr sz="2175" b="1">
                <a:solidFill>
                  <a:srgbClr val="93DBCB"/>
                </a:solidFill>
                <a:latin typeface="DejaVu Sans"/>
                <a:ea typeface="DejaVu Sans"/>
                <a:cs typeface="DejaVu Sans"/>
              </a:defRPr>
            </a:lvl9pPr>
          </a:lstStyle>
          <a:p xmlns:a="http://schemas.openxmlformats.org/drawingml/2006/main">
            <a:pPr algn="l">
              <a:defRPr sz="2175" b="1">
                <a:solidFill>
                  <a:srgbClr val="93DBCB"/>
                </a:solidFill>
                <a:latin typeface="DejaVu Sans"/>
                <a:ea typeface="DejaVu Sans"/>
                <a:cs typeface="DejaVu Sans"/>
              </a:defRPr>
            </a:pPr>
            <a:r>
              <a:rPr sz="2175" b="1">
                <a:solidFill>
                  <a:srgbClr val="93DBCB"/>
                </a:solidFill>
                <a:latin typeface="DejaVu Sans"/>
                <a:ea typeface="DejaVu Sans"/>
                <a:cs typeface="DejaVu Sans"/>
              </a:rPr>
              <a:t>Aves</a:t>
            </a:r>
          </a:p>
        </p:txBody>
      </p:sp>
      <p:sp>
        <p:nvSpPr>
          <p:cNvPr id="8" name="text-7">
            <a:extLst xmlns:a="http://schemas.openxmlformats.org/drawingml/2006/main">
              <a:ext uri="{FF2B5EF4-FFF2-40B4-BE49-F238E27FC236}">
                <a16:creationId xmlns:a16="http://schemas.microsoft.com/office/drawing/2014/main" id="{CD57FCD5-2006-4101-A578-A44EF713BAB5}"/>
              </a:ext>
            </a:extLst>
          </p:cNvPr>
          <p:cNvSpPr>
            <a:spLocks xmlns:a="http://schemas.openxmlformats.org/drawingml/2006/main" noGrp="1"/>
          </p:cNvSpPr>
          <p:nvPr/>
        </p:nvSpPr>
        <p:spPr>
          <a:xfrm xmlns:a="http://schemas.openxmlformats.org/drawingml/2006/main">
            <a:off x="6877050" y="3943350"/>
            <a:ext cx="4667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650" b="1">
                <a:solidFill>
                  <a:srgbClr val="F6F1FF"/>
                </a:solidFill>
                <a:latin typeface="DejaVu Sans"/>
                <a:ea typeface="DejaVu Sans"/>
                <a:cs typeface="DejaVu Sans"/>
              </a:defRPr>
            </a:defPPr>
            <a:lvl1pPr algn="l">
              <a:defRPr sz="4650" b="1">
                <a:solidFill>
                  <a:srgbClr val="F6F1FF"/>
                </a:solidFill>
                <a:latin typeface="DejaVu Sans"/>
                <a:ea typeface="DejaVu Sans"/>
                <a:cs typeface="DejaVu Sans"/>
              </a:defRPr>
            </a:lvl1pPr>
            <a:lvl2pPr algn="l">
              <a:defRPr sz="4650" b="1">
                <a:solidFill>
                  <a:srgbClr val="F6F1FF"/>
                </a:solidFill>
                <a:latin typeface="DejaVu Sans"/>
                <a:ea typeface="DejaVu Sans"/>
                <a:cs typeface="DejaVu Sans"/>
              </a:defRPr>
            </a:lvl2pPr>
            <a:lvl3pPr algn="l">
              <a:defRPr sz="4650" b="1">
                <a:solidFill>
                  <a:srgbClr val="F6F1FF"/>
                </a:solidFill>
                <a:latin typeface="DejaVu Sans"/>
                <a:ea typeface="DejaVu Sans"/>
                <a:cs typeface="DejaVu Sans"/>
              </a:defRPr>
            </a:lvl3pPr>
            <a:lvl4pPr algn="l">
              <a:defRPr sz="4650" b="1">
                <a:solidFill>
                  <a:srgbClr val="F6F1FF"/>
                </a:solidFill>
                <a:latin typeface="DejaVu Sans"/>
                <a:ea typeface="DejaVu Sans"/>
                <a:cs typeface="DejaVu Sans"/>
              </a:defRPr>
            </a:lvl4pPr>
            <a:lvl5pPr algn="l">
              <a:defRPr sz="4650" b="1">
                <a:solidFill>
                  <a:srgbClr val="F6F1FF"/>
                </a:solidFill>
                <a:latin typeface="DejaVu Sans"/>
                <a:ea typeface="DejaVu Sans"/>
                <a:cs typeface="DejaVu Sans"/>
              </a:defRPr>
            </a:lvl5pPr>
            <a:lvl6pPr algn="l">
              <a:defRPr sz="4650" b="1">
                <a:solidFill>
                  <a:srgbClr val="F6F1FF"/>
                </a:solidFill>
                <a:latin typeface="DejaVu Sans"/>
                <a:ea typeface="DejaVu Sans"/>
                <a:cs typeface="DejaVu Sans"/>
              </a:defRPr>
            </a:lvl6pPr>
            <a:lvl7pPr algn="l">
              <a:defRPr sz="4650" b="1">
                <a:solidFill>
                  <a:srgbClr val="F6F1FF"/>
                </a:solidFill>
                <a:latin typeface="DejaVu Sans"/>
                <a:ea typeface="DejaVu Sans"/>
                <a:cs typeface="DejaVu Sans"/>
              </a:defRPr>
            </a:lvl7pPr>
            <a:lvl8pPr algn="l">
              <a:defRPr sz="4650" b="1">
                <a:solidFill>
                  <a:srgbClr val="F6F1FF"/>
                </a:solidFill>
                <a:latin typeface="DejaVu Sans"/>
                <a:ea typeface="DejaVu Sans"/>
                <a:cs typeface="DejaVu Sans"/>
              </a:defRPr>
            </a:lvl8pPr>
            <a:lvl9pPr algn="l">
              <a:defRPr sz="4650" b="1">
                <a:solidFill>
                  <a:srgbClr val="F6F1FF"/>
                </a:solidFill>
                <a:latin typeface="DejaVu Sans"/>
                <a:ea typeface="DejaVu Sans"/>
                <a:cs typeface="DejaVu Sans"/>
              </a:defRPr>
            </a:lvl9pPr>
          </a:lstStyle>
          <a:p xmlns:a="http://schemas.openxmlformats.org/drawingml/2006/main">
            <a:pPr algn="l">
              <a:defRPr sz="4650" b="1">
                <a:solidFill>
                  <a:srgbClr val="F6F1FF"/>
                </a:solidFill>
                <a:latin typeface="DejaVu Sans"/>
                <a:ea typeface="DejaVu Sans"/>
                <a:cs typeface="DejaVu Sans"/>
              </a:defRPr>
            </a:pPr>
            <a:r>
              <a:rPr sz="4650" b="1">
                <a:solidFill>
                  <a:srgbClr val="F6F1FF"/>
                </a:solidFill>
                <a:latin typeface="DejaVu Sans"/>
                <a:ea typeface="DejaVu Sans"/>
                <a:cs typeface="DejaVu Sans"/>
              </a:rPr>
              <a:t>ZZ   /   ZW</a:t>
            </a:r>
          </a:p>
        </p:txBody>
      </p:sp>
      <p:sp>
        <p:nvSpPr>
          <p:cNvPr id="9" name="text-8">
            <a:extLst xmlns:a="http://schemas.openxmlformats.org/drawingml/2006/main">
              <a:ext uri="{FF2B5EF4-FFF2-40B4-BE49-F238E27FC236}">
                <a16:creationId xmlns:a16="http://schemas.microsoft.com/office/drawing/2014/main" id="{8CC10011-E617-4CED-99AA-00B6AED51D26}"/>
              </a:ext>
            </a:extLst>
          </p:cNvPr>
          <p:cNvSpPr>
            <a:spLocks xmlns:a="http://schemas.openxmlformats.org/drawingml/2006/main" noGrp="1"/>
          </p:cNvSpPr>
          <p:nvPr/>
        </p:nvSpPr>
        <p:spPr>
          <a:xfrm xmlns:a="http://schemas.openxmlformats.org/drawingml/2006/main">
            <a:off x="609600" y="5438775"/>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93DBCB"/>
                </a:solidFill>
                <a:latin typeface="DejaVu Sans"/>
                <a:ea typeface="DejaVu Sans"/>
                <a:cs typeface="DejaVu Sans"/>
              </a:defRPr>
            </a:defPPr>
            <a:lvl1pPr algn="l">
              <a:defRPr sz="2100" b="1">
                <a:solidFill>
                  <a:srgbClr val="93DBCB"/>
                </a:solidFill>
                <a:latin typeface="DejaVu Sans"/>
                <a:ea typeface="DejaVu Sans"/>
                <a:cs typeface="DejaVu Sans"/>
              </a:defRPr>
            </a:lvl1pPr>
            <a:lvl2pPr algn="l">
              <a:defRPr sz="2100" b="1">
                <a:solidFill>
                  <a:srgbClr val="93DBCB"/>
                </a:solidFill>
                <a:latin typeface="DejaVu Sans"/>
                <a:ea typeface="DejaVu Sans"/>
                <a:cs typeface="DejaVu Sans"/>
              </a:defRPr>
            </a:lvl2pPr>
            <a:lvl3pPr algn="l">
              <a:defRPr sz="2100" b="1">
                <a:solidFill>
                  <a:srgbClr val="93DBCB"/>
                </a:solidFill>
                <a:latin typeface="DejaVu Sans"/>
                <a:ea typeface="DejaVu Sans"/>
                <a:cs typeface="DejaVu Sans"/>
              </a:defRPr>
            </a:lvl3pPr>
            <a:lvl4pPr algn="l">
              <a:defRPr sz="2100" b="1">
                <a:solidFill>
                  <a:srgbClr val="93DBCB"/>
                </a:solidFill>
                <a:latin typeface="DejaVu Sans"/>
                <a:ea typeface="DejaVu Sans"/>
                <a:cs typeface="DejaVu Sans"/>
              </a:defRPr>
            </a:lvl4pPr>
            <a:lvl5pPr algn="l">
              <a:defRPr sz="2100" b="1">
                <a:solidFill>
                  <a:srgbClr val="93DBCB"/>
                </a:solidFill>
                <a:latin typeface="DejaVu Sans"/>
                <a:ea typeface="DejaVu Sans"/>
                <a:cs typeface="DejaVu Sans"/>
              </a:defRPr>
            </a:lvl5pPr>
            <a:lvl6pPr algn="l">
              <a:defRPr sz="2100" b="1">
                <a:solidFill>
                  <a:srgbClr val="93DBCB"/>
                </a:solidFill>
                <a:latin typeface="DejaVu Sans"/>
                <a:ea typeface="DejaVu Sans"/>
                <a:cs typeface="DejaVu Sans"/>
              </a:defRPr>
            </a:lvl6pPr>
            <a:lvl7pPr algn="l">
              <a:defRPr sz="2100" b="1">
                <a:solidFill>
                  <a:srgbClr val="93DBCB"/>
                </a:solidFill>
                <a:latin typeface="DejaVu Sans"/>
                <a:ea typeface="DejaVu Sans"/>
                <a:cs typeface="DejaVu Sans"/>
              </a:defRPr>
            </a:lvl7pPr>
            <a:lvl8pPr algn="l">
              <a:defRPr sz="2100" b="1">
                <a:solidFill>
                  <a:srgbClr val="93DBCB"/>
                </a:solidFill>
                <a:latin typeface="DejaVu Sans"/>
                <a:ea typeface="DejaVu Sans"/>
                <a:cs typeface="DejaVu Sans"/>
              </a:defRPr>
            </a:lvl8pPr>
            <a:lvl9pPr algn="l">
              <a:defRPr sz="2100" b="1">
                <a:solidFill>
                  <a:srgbClr val="93DBCB"/>
                </a:solidFill>
                <a:latin typeface="DejaVu Sans"/>
                <a:ea typeface="DejaVu Sans"/>
                <a:cs typeface="DejaVu Sans"/>
              </a:defRPr>
            </a:lvl9pPr>
          </a:lstStyle>
          <a:p xmlns:a="http://schemas.openxmlformats.org/drawingml/2006/main">
            <a:pPr algn="l">
              <a:defRPr sz="2100" b="1">
                <a:solidFill>
                  <a:srgbClr val="93DBCB"/>
                </a:solidFill>
                <a:latin typeface="DejaVu Sans"/>
                <a:ea typeface="DejaVu Sans"/>
                <a:cs typeface="DejaVu Sans"/>
              </a:defRPr>
            </a:pPr>
            <a:r>
              <a:rPr sz="2100" b="1">
                <a:solidFill>
                  <a:srgbClr val="93DBCB"/>
                </a:solidFill>
                <a:latin typeface="DejaVu Sans"/>
                <a:ea typeface="DejaVu Sans"/>
                <a:cs typeface="DejaVu Sans"/>
              </a:rPr>
              <a:t>También contienen genes para funciones que no son exclusivamente reproductivas.</a:t>
            </a:r>
          </a:p>
        </p:txBody>
      </p:sp>
    </p:spTree>
    <p:extLst>
      <p:ext uri="{BB962C8B-B14F-4D97-AF65-F5344CB8AC3E}">
        <p14:creationId xmlns:p14="http://schemas.microsoft.com/office/powerpoint/2010/main" val="934149768"/>
      </p:ext>
    </p:extLst>
  </p:cSld>
</p:sld>
</file>

<file path=ppt/slides/slide3.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cxnSp>
        <p:nvCxnSpPr>
          <p:cNvPr id="8" name="">
            <a:extLst xmlns:a="http://schemas.openxmlformats.org/drawingml/2006/main">
              <a:ext uri="{FF2B5EF4-FFF2-40B4-BE49-F238E27FC236}">
                <a16:creationId xmlns:a16="http://schemas.microsoft.com/office/drawing/2014/main" id="{323EDB85-B7BB-4918-B021-09F073AB6CBA}"/>
              </a:ext>
            </a:extLst>
          </p:cNvPr>
          <p:cNvCxnSpPr>
            <a:stCxn xmlns:a="http://schemas.openxmlformats.org/drawingml/2006/main" id="5" idx="3"/>
            <a:endCxn xmlns:a="http://schemas.openxmlformats.org/drawingml/2006/main" id="6" idx="1"/>
          </p:cNvCxnSpPr>
          <p:nvPr/>
        </p:nvCxnSpPr>
        <p:spPr>
          <a:xfrm xmlns:a="http://schemas.openxmlformats.org/drawingml/2006/main">
            <a:off x="7524750" y="2600325"/>
            <a:ext cx="120015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7" name="">
            <a:extLst xmlns:a="http://schemas.openxmlformats.org/drawingml/2006/main">
              <a:ext uri="{FF2B5EF4-FFF2-40B4-BE49-F238E27FC236}">
                <a16:creationId xmlns:a16="http://schemas.microsoft.com/office/drawing/2014/main" id="{DC635C6C-395B-4CFB-95D3-614DE3B74CFB}"/>
              </a:ext>
            </a:extLst>
          </p:cNvPr>
          <p:cNvCxnSpPr>
            <a:stCxn xmlns:a="http://schemas.openxmlformats.org/drawingml/2006/main" id="4" idx="3"/>
            <a:endCxn xmlns:a="http://schemas.openxmlformats.org/drawingml/2006/main" id="5" idx="1"/>
          </p:cNvCxnSpPr>
          <p:nvPr/>
        </p:nvCxnSpPr>
        <p:spPr>
          <a:xfrm xmlns:a="http://schemas.openxmlformats.org/drawingml/2006/main">
            <a:off x="3467100" y="2600325"/>
            <a:ext cx="1200150" cy="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sp>
        <p:nvSpPr>
          <p:cNvPr id="13" name="section">
            <a:extLst xmlns:a="http://schemas.openxmlformats.org/drawingml/2006/main">
              <a:ext uri="{FF2B5EF4-FFF2-40B4-BE49-F238E27FC236}">
                <a16:creationId xmlns:a16="http://schemas.microsoft.com/office/drawing/2014/main" id="{B88597AE-86E2-4F76-8A13-A7E460879A8D}"/>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1  CROMOSOMAS SEXUALES</a:t>
            </a:r>
          </a:p>
        </p:txBody>
      </p:sp>
      <p:sp>
        <p:nvSpPr>
          <p:cNvPr id="2" name="title">
            <a:extLst xmlns:a="http://schemas.openxmlformats.org/drawingml/2006/main">
              <a:ext uri="{FF2B5EF4-FFF2-40B4-BE49-F238E27FC236}">
                <a16:creationId xmlns:a16="http://schemas.microsoft.com/office/drawing/2014/main" id="{83D5ADC5-EDBE-4B4C-A40E-81D081C57DAF}"/>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Características y herencia</a:t>
            </a:r>
          </a:p>
        </p:txBody>
      </p:sp>
      <p:sp>
        <p:nvSpPr>
          <p:cNvPr id="3" name="folio">
            <a:extLst xmlns:a="http://schemas.openxmlformats.org/drawingml/2006/main">
              <a:ext uri="{FF2B5EF4-FFF2-40B4-BE49-F238E27FC236}">
                <a16:creationId xmlns:a16="http://schemas.microsoft.com/office/drawing/2014/main" id="{AE928032-00B4-484A-AC54-DF0BE5551F53}"/>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3 / 16</a:t>
            </a:r>
          </a:p>
        </p:txBody>
      </p:sp>
      <p:sp>
        <p:nvSpPr>
          <p:cNvPr id="4" name="diagram-3">
            <a:extLst xmlns:a="http://schemas.openxmlformats.org/drawingml/2006/main">
              <a:ext uri="{FF2B5EF4-FFF2-40B4-BE49-F238E27FC236}">
                <a16:creationId xmlns:a16="http://schemas.microsoft.com/office/drawing/2014/main" id="{23EDBDD7-7BBA-472B-9921-17FCDA2D4455}"/>
              </a:ext>
            </a:extLst>
          </p:cNvPr>
          <p:cNvSpPr>
            <a:spLocks xmlns:a="http://schemas.openxmlformats.org/drawingml/2006/main" noGrp="1"/>
          </p:cNvSpPr>
          <p:nvPr/>
        </p:nvSpPr>
        <p:spPr>
          <a:xfrm xmlns:a="http://schemas.openxmlformats.org/drawingml/2006/main">
            <a:off x="609600" y="2190750"/>
            <a:ext cx="2857500" cy="81915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75" b="1">
                <a:solidFill>
                  <a:srgbClr val="F6F1FF"/>
                </a:solidFill>
                <a:latin typeface="DejaVu Sans"/>
                <a:ea typeface="DejaVu Sans"/>
                <a:cs typeface="DejaVu Sans"/>
              </a:defRPr>
            </a:defPPr>
            <a:lvl1pPr algn="ctr">
              <a:defRPr sz="2175" b="1">
                <a:solidFill>
                  <a:srgbClr val="F6F1FF"/>
                </a:solidFill>
                <a:latin typeface="DejaVu Sans"/>
                <a:ea typeface="DejaVu Sans"/>
                <a:cs typeface="DejaVu Sans"/>
              </a:defRPr>
            </a:lvl1pPr>
            <a:lvl2pPr algn="ctr">
              <a:defRPr sz="2175" b="1">
                <a:solidFill>
                  <a:srgbClr val="F6F1FF"/>
                </a:solidFill>
                <a:latin typeface="DejaVu Sans"/>
                <a:ea typeface="DejaVu Sans"/>
                <a:cs typeface="DejaVu Sans"/>
              </a:defRPr>
            </a:lvl2pPr>
            <a:lvl3pPr algn="ctr">
              <a:defRPr sz="2175" b="1">
                <a:solidFill>
                  <a:srgbClr val="F6F1FF"/>
                </a:solidFill>
                <a:latin typeface="DejaVu Sans"/>
                <a:ea typeface="DejaVu Sans"/>
                <a:cs typeface="DejaVu Sans"/>
              </a:defRPr>
            </a:lvl3pPr>
            <a:lvl4pPr algn="ctr">
              <a:defRPr sz="2175" b="1">
                <a:solidFill>
                  <a:srgbClr val="F6F1FF"/>
                </a:solidFill>
                <a:latin typeface="DejaVu Sans"/>
                <a:ea typeface="DejaVu Sans"/>
                <a:cs typeface="DejaVu Sans"/>
              </a:defRPr>
            </a:lvl4pPr>
            <a:lvl5pPr algn="ctr">
              <a:defRPr sz="2175" b="1">
                <a:solidFill>
                  <a:srgbClr val="F6F1FF"/>
                </a:solidFill>
                <a:latin typeface="DejaVu Sans"/>
                <a:ea typeface="DejaVu Sans"/>
                <a:cs typeface="DejaVu Sans"/>
              </a:defRPr>
            </a:lvl5pPr>
            <a:lvl6pPr algn="ctr">
              <a:defRPr sz="2175" b="1">
                <a:solidFill>
                  <a:srgbClr val="F6F1FF"/>
                </a:solidFill>
                <a:latin typeface="DejaVu Sans"/>
                <a:ea typeface="DejaVu Sans"/>
                <a:cs typeface="DejaVu Sans"/>
              </a:defRPr>
            </a:lvl6pPr>
            <a:lvl7pPr algn="ctr">
              <a:defRPr sz="2175" b="1">
                <a:solidFill>
                  <a:srgbClr val="F6F1FF"/>
                </a:solidFill>
                <a:latin typeface="DejaVu Sans"/>
                <a:ea typeface="DejaVu Sans"/>
                <a:cs typeface="DejaVu Sans"/>
              </a:defRPr>
            </a:lvl7pPr>
            <a:lvl8pPr algn="ctr">
              <a:defRPr sz="2175" b="1">
                <a:solidFill>
                  <a:srgbClr val="F6F1FF"/>
                </a:solidFill>
                <a:latin typeface="DejaVu Sans"/>
                <a:ea typeface="DejaVu Sans"/>
                <a:cs typeface="DejaVu Sans"/>
              </a:defRPr>
            </a:lvl8pPr>
            <a:lvl9pPr algn="ctr">
              <a:defRPr sz="2175" b="1">
                <a:solidFill>
                  <a:srgbClr val="F6F1FF"/>
                </a:solidFill>
                <a:latin typeface="DejaVu Sans"/>
                <a:ea typeface="DejaVu Sans"/>
                <a:cs typeface="DejaVu Sans"/>
              </a:defRPr>
            </a:lvl9pPr>
          </a:lstStyle>
          <a:p xmlns:a="http://schemas.openxmlformats.org/drawingml/2006/main">
            <a:pPr algn="ctr">
              <a:defRPr sz="2175" b="1">
                <a:solidFill>
                  <a:srgbClr val="F6F1FF"/>
                </a:solidFill>
                <a:latin typeface="DejaVu Sans"/>
                <a:ea typeface="DejaVu Sans"/>
                <a:cs typeface="DejaVu Sans"/>
              </a:defRPr>
            </a:pPr>
            <a:r>
              <a:rPr sz="2175" b="1">
                <a:solidFill>
                  <a:srgbClr val="F6F1FF"/>
                </a:solidFill>
                <a:latin typeface="DejaVu Sans"/>
                <a:ea typeface="DejaVu Sans"/>
                <a:cs typeface="DejaVu Sans"/>
              </a:rPr>
              <a:t>Progenitores</a:t>
            </a:r>
          </a:p>
        </p:txBody>
      </p:sp>
      <p:sp>
        <p:nvSpPr>
          <p:cNvPr id="5" name="diagram-4">
            <a:extLst xmlns:a="http://schemas.openxmlformats.org/drawingml/2006/main">
              <a:ext uri="{FF2B5EF4-FFF2-40B4-BE49-F238E27FC236}">
                <a16:creationId xmlns:a16="http://schemas.microsoft.com/office/drawing/2014/main" id="{D513B788-1456-48BD-B229-4CC92ED734B6}"/>
              </a:ext>
            </a:extLst>
          </p:cNvPr>
          <p:cNvSpPr>
            <a:spLocks xmlns:a="http://schemas.openxmlformats.org/drawingml/2006/main" noGrp="1"/>
          </p:cNvSpPr>
          <p:nvPr/>
        </p:nvSpPr>
        <p:spPr>
          <a:xfrm xmlns:a="http://schemas.openxmlformats.org/drawingml/2006/main">
            <a:off x="4667250" y="2190750"/>
            <a:ext cx="2857500" cy="81915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75" b="1">
                <a:solidFill>
                  <a:srgbClr val="F6F1FF"/>
                </a:solidFill>
                <a:latin typeface="DejaVu Sans"/>
                <a:ea typeface="DejaVu Sans"/>
                <a:cs typeface="DejaVu Sans"/>
              </a:defRPr>
            </a:defPPr>
            <a:lvl1pPr algn="ctr">
              <a:defRPr sz="2175" b="1">
                <a:solidFill>
                  <a:srgbClr val="F6F1FF"/>
                </a:solidFill>
                <a:latin typeface="DejaVu Sans"/>
                <a:ea typeface="DejaVu Sans"/>
                <a:cs typeface="DejaVu Sans"/>
              </a:defRPr>
            </a:lvl1pPr>
            <a:lvl2pPr algn="ctr">
              <a:defRPr sz="2175" b="1">
                <a:solidFill>
                  <a:srgbClr val="F6F1FF"/>
                </a:solidFill>
                <a:latin typeface="DejaVu Sans"/>
                <a:ea typeface="DejaVu Sans"/>
                <a:cs typeface="DejaVu Sans"/>
              </a:defRPr>
            </a:lvl2pPr>
            <a:lvl3pPr algn="ctr">
              <a:defRPr sz="2175" b="1">
                <a:solidFill>
                  <a:srgbClr val="F6F1FF"/>
                </a:solidFill>
                <a:latin typeface="DejaVu Sans"/>
                <a:ea typeface="DejaVu Sans"/>
                <a:cs typeface="DejaVu Sans"/>
              </a:defRPr>
            </a:lvl3pPr>
            <a:lvl4pPr algn="ctr">
              <a:defRPr sz="2175" b="1">
                <a:solidFill>
                  <a:srgbClr val="F6F1FF"/>
                </a:solidFill>
                <a:latin typeface="DejaVu Sans"/>
                <a:ea typeface="DejaVu Sans"/>
                <a:cs typeface="DejaVu Sans"/>
              </a:defRPr>
            </a:lvl4pPr>
            <a:lvl5pPr algn="ctr">
              <a:defRPr sz="2175" b="1">
                <a:solidFill>
                  <a:srgbClr val="F6F1FF"/>
                </a:solidFill>
                <a:latin typeface="DejaVu Sans"/>
                <a:ea typeface="DejaVu Sans"/>
                <a:cs typeface="DejaVu Sans"/>
              </a:defRPr>
            </a:lvl5pPr>
            <a:lvl6pPr algn="ctr">
              <a:defRPr sz="2175" b="1">
                <a:solidFill>
                  <a:srgbClr val="F6F1FF"/>
                </a:solidFill>
                <a:latin typeface="DejaVu Sans"/>
                <a:ea typeface="DejaVu Sans"/>
                <a:cs typeface="DejaVu Sans"/>
              </a:defRPr>
            </a:lvl6pPr>
            <a:lvl7pPr algn="ctr">
              <a:defRPr sz="2175" b="1">
                <a:solidFill>
                  <a:srgbClr val="F6F1FF"/>
                </a:solidFill>
                <a:latin typeface="DejaVu Sans"/>
                <a:ea typeface="DejaVu Sans"/>
                <a:cs typeface="DejaVu Sans"/>
              </a:defRPr>
            </a:lvl7pPr>
            <a:lvl8pPr algn="ctr">
              <a:defRPr sz="2175" b="1">
                <a:solidFill>
                  <a:srgbClr val="F6F1FF"/>
                </a:solidFill>
                <a:latin typeface="DejaVu Sans"/>
                <a:ea typeface="DejaVu Sans"/>
                <a:cs typeface="DejaVu Sans"/>
              </a:defRPr>
            </a:lvl8pPr>
            <a:lvl9pPr algn="ctr">
              <a:defRPr sz="2175" b="1">
                <a:solidFill>
                  <a:srgbClr val="F6F1FF"/>
                </a:solidFill>
                <a:latin typeface="DejaVu Sans"/>
                <a:ea typeface="DejaVu Sans"/>
                <a:cs typeface="DejaVu Sans"/>
              </a:defRPr>
            </a:lvl9pPr>
          </a:lstStyle>
          <a:p xmlns:a="http://schemas.openxmlformats.org/drawingml/2006/main">
            <a:pPr algn="ctr">
              <a:defRPr sz="2175" b="1">
                <a:solidFill>
                  <a:srgbClr val="F6F1FF"/>
                </a:solidFill>
                <a:latin typeface="DejaVu Sans"/>
                <a:ea typeface="DejaVu Sans"/>
                <a:cs typeface="DejaVu Sans"/>
              </a:defRPr>
            </a:pPr>
            <a:r>
              <a:rPr sz="2175" b="1">
                <a:solidFill>
                  <a:srgbClr val="F6F1FF"/>
                </a:solidFill>
                <a:latin typeface="DejaVu Sans"/>
                <a:ea typeface="DejaVu Sans"/>
                <a:cs typeface="DejaVu Sans"/>
              </a:rPr>
              <a:t>Gametos</a:t>
            </a:r>
          </a:p>
        </p:txBody>
      </p:sp>
      <p:sp>
        <p:nvSpPr>
          <p:cNvPr id="6" name="diagram-5">
            <a:extLst xmlns:a="http://schemas.openxmlformats.org/drawingml/2006/main">
              <a:ext uri="{FF2B5EF4-FFF2-40B4-BE49-F238E27FC236}">
                <a16:creationId xmlns:a16="http://schemas.microsoft.com/office/drawing/2014/main" id="{C71F8D8C-2D96-4467-8EE1-448FF728D94F}"/>
              </a:ext>
            </a:extLst>
          </p:cNvPr>
          <p:cNvSpPr>
            <a:spLocks xmlns:a="http://schemas.openxmlformats.org/drawingml/2006/main" noGrp="1"/>
          </p:cNvSpPr>
          <p:nvPr/>
        </p:nvSpPr>
        <p:spPr>
          <a:xfrm xmlns:a="http://schemas.openxmlformats.org/drawingml/2006/main">
            <a:off x="8724900" y="2190750"/>
            <a:ext cx="2857500" cy="819150"/>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75" b="1">
                <a:solidFill>
                  <a:srgbClr val="F6F1FF"/>
                </a:solidFill>
                <a:latin typeface="DejaVu Sans"/>
                <a:ea typeface="DejaVu Sans"/>
                <a:cs typeface="DejaVu Sans"/>
              </a:defRPr>
            </a:defPPr>
            <a:lvl1pPr algn="ctr">
              <a:defRPr sz="2175" b="1">
                <a:solidFill>
                  <a:srgbClr val="F6F1FF"/>
                </a:solidFill>
                <a:latin typeface="DejaVu Sans"/>
                <a:ea typeface="DejaVu Sans"/>
                <a:cs typeface="DejaVu Sans"/>
              </a:defRPr>
            </a:lvl1pPr>
            <a:lvl2pPr algn="ctr">
              <a:defRPr sz="2175" b="1">
                <a:solidFill>
                  <a:srgbClr val="F6F1FF"/>
                </a:solidFill>
                <a:latin typeface="DejaVu Sans"/>
                <a:ea typeface="DejaVu Sans"/>
                <a:cs typeface="DejaVu Sans"/>
              </a:defRPr>
            </a:lvl2pPr>
            <a:lvl3pPr algn="ctr">
              <a:defRPr sz="2175" b="1">
                <a:solidFill>
                  <a:srgbClr val="F6F1FF"/>
                </a:solidFill>
                <a:latin typeface="DejaVu Sans"/>
                <a:ea typeface="DejaVu Sans"/>
                <a:cs typeface="DejaVu Sans"/>
              </a:defRPr>
            </a:lvl3pPr>
            <a:lvl4pPr algn="ctr">
              <a:defRPr sz="2175" b="1">
                <a:solidFill>
                  <a:srgbClr val="F6F1FF"/>
                </a:solidFill>
                <a:latin typeface="DejaVu Sans"/>
                <a:ea typeface="DejaVu Sans"/>
                <a:cs typeface="DejaVu Sans"/>
              </a:defRPr>
            </a:lvl4pPr>
            <a:lvl5pPr algn="ctr">
              <a:defRPr sz="2175" b="1">
                <a:solidFill>
                  <a:srgbClr val="F6F1FF"/>
                </a:solidFill>
                <a:latin typeface="DejaVu Sans"/>
                <a:ea typeface="DejaVu Sans"/>
                <a:cs typeface="DejaVu Sans"/>
              </a:defRPr>
            </a:lvl5pPr>
            <a:lvl6pPr algn="ctr">
              <a:defRPr sz="2175" b="1">
                <a:solidFill>
                  <a:srgbClr val="F6F1FF"/>
                </a:solidFill>
                <a:latin typeface="DejaVu Sans"/>
                <a:ea typeface="DejaVu Sans"/>
                <a:cs typeface="DejaVu Sans"/>
              </a:defRPr>
            </a:lvl6pPr>
            <a:lvl7pPr algn="ctr">
              <a:defRPr sz="2175" b="1">
                <a:solidFill>
                  <a:srgbClr val="F6F1FF"/>
                </a:solidFill>
                <a:latin typeface="DejaVu Sans"/>
                <a:ea typeface="DejaVu Sans"/>
                <a:cs typeface="DejaVu Sans"/>
              </a:defRPr>
            </a:lvl7pPr>
            <a:lvl8pPr algn="ctr">
              <a:defRPr sz="2175" b="1">
                <a:solidFill>
                  <a:srgbClr val="F6F1FF"/>
                </a:solidFill>
                <a:latin typeface="DejaVu Sans"/>
                <a:ea typeface="DejaVu Sans"/>
                <a:cs typeface="DejaVu Sans"/>
              </a:defRPr>
            </a:lvl8pPr>
            <a:lvl9pPr algn="ctr">
              <a:defRPr sz="2175" b="1">
                <a:solidFill>
                  <a:srgbClr val="F6F1FF"/>
                </a:solidFill>
                <a:latin typeface="DejaVu Sans"/>
                <a:ea typeface="DejaVu Sans"/>
                <a:cs typeface="DejaVu Sans"/>
              </a:defRPr>
            </a:lvl9pPr>
          </a:lstStyle>
          <a:p xmlns:a="http://schemas.openxmlformats.org/drawingml/2006/main">
            <a:pPr algn="ctr">
              <a:defRPr sz="2175" b="1">
                <a:solidFill>
                  <a:srgbClr val="F6F1FF"/>
                </a:solidFill>
                <a:latin typeface="DejaVu Sans"/>
                <a:ea typeface="DejaVu Sans"/>
                <a:cs typeface="DejaVu Sans"/>
              </a:defRPr>
            </a:pPr>
            <a:r>
              <a:rPr sz="2175" b="1">
                <a:solidFill>
                  <a:srgbClr val="F6F1FF"/>
                </a:solidFill>
                <a:latin typeface="DejaVu Sans"/>
                <a:ea typeface="DejaVu Sans"/>
                <a:cs typeface="DejaVu Sans"/>
              </a:rPr>
              <a:t>Descendencia</a:t>
            </a:r>
          </a:p>
        </p:txBody>
      </p:sp>
      <p:sp>
        <p:nvSpPr>
          <p:cNvPr id="9" name="text-8">
            <a:extLst xmlns:a="http://schemas.openxmlformats.org/drawingml/2006/main">
              <a:ext uri="{FF2B5EF4-FFF2-40B4-BE49-F238E27FC236}">
                <a16:creationId xmlns:a16="http://schemas.microsoft.com/office/drawing/2014/main" id="{D2A7A8A6-FE13-42FA-AE3C-E1C856A4040D}"/>
              </a:ext>
            </a:extLst>
          </p:cNvPr>
          <p:cNvSpPr>
            <a:spLocks xmlns:a="http://schemas.openxmlformats.org/drawingml/2006/main" noGrp="1"/>
          </p:cNvSpPr>
          <p:nvPr/>
        </p:nvSpPr>
        <p:spPr>
          <a:xfrm xmlns:a="http://schemas.openxmlformats.org/drawingml/2006/main">
            <a:off x="609600" y="3648075"/>
            <a:ext cx="5048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BFA1F0"/>
                </a:solidFill>
                <a:latin typeface="DejaVu Sans"/>
                <a:ea typeface="DejaVu Sans"/>
                <a:cs typeface="DejaVu Sans"/>
              </a:defRPr>
            </a:defPPr>
            <a:lvl1pPr algn="l">
              <a:defRPr sz="2250" b="1">
                <a:solidFill>
                  <a:srgbClr val="BFA1F0"/>
                </a:solidFill>
                <a:latin typeface="DejaVu Sans"/>
                <a:ea typeface="DejaVu Sans"/>
                <a:cs typeface="DejaVu Sans"/>
              </a:defRPr>
            </a:lvl1pPr>
            <a:lvl2pPr algn="l">
              <a:defRPr sz="2250" b="1">
                <a:solidFill>
                  <a:srgbClr val="BFA1F0"/>
                </a:solidFill>
                <a:latin typeface="DejaVu Sans"/>
                <a:ea typeface="DejaVu Sans"/>
                <a:cs typeface="DejaVu Sans"/>
              </a:defRPr>
            </a:lvl2pPr>
            <a:lvl3pPr algn="l">
              <a:defRPr sz="2250" b="1">
                <a:solidFill>
                  <a:srgbClr val="BFA1F0"/>
                </a:solidFill>
                <a:latin typeface="DejaVu Sans"/>
                <a:ea typeface="DejaVu Sans"/>
                <a:cs typeface="DejaVu Sans"/>
              </a:defRPr>
            </a:lvl3pPr>
            <a:lvl4pPr algn="l">
              <a:defRPr sz="2250" b="1">
                <a:solidFill>
                  <a:srgbClr val="BFA1F0"/>
                </a:solidFill>
                <a:latin typeface="DejaVu Sans"/>
                <a:ea typeface="DejaVu Sans"/>
                <a:cs typeface="DejaVu Sans"/>
              </a:defRPr>
            </a:lvl4pPr>
            <a:lvl5pPr algn="l">
              <a:defRPr sz="2250" b="1">
                <a:solidFill>
                  <a:srgbClr val="BFA1F0"/>
                </a:solidFill>
                <a:latin typeface="DejaVu Sans"/>
                <a:ea typeface="DejaVu Sans"/>
                <a:cs typeface="DejaVu Sans"/>
              </a:defRPr>
            </a:lvl5pPr>
            <a:lvl6pPr algn="l">
              <a:defRPr sz="2250" b="1">
                <a:solidFill>
                  <a:srgbClr val="BFA1F0"/>
                </a:solidFill>
                <a:latin typeface="DejaVu Sans"/>
                <a:ea typeface="DejaVu Sans"/>
                <a:cs typeface="DejaVu Sans"/>
              </a:defRPr>
            </a:lvl6pPr>
            <a:lvl7pPr algn="l">
              <a:defRPr sz="2250" b="1">
                <a:solidFill>
                  <a:srgbClr val="BFA1F0"/>
                </a:solidFill>
                <a:latin typeface="DejaVu Sans"/>
                <a:ea typeface="DejaVu Sans"/>
                <a:cs typeface="DejaVu Sans"/>
              </a:defRPr>
            </a:lvl7pPr>
            <a:lvl8pPr algn="l">
              <a:defRPr sz="2250" b="1">
                <a:solidFill>
                  <a:srgbClr val="BFA1F0"/>
                </a:solidFill>
                <a:latin typeface="DejaVu Sans"/>
                <a:ea typeface="DejaVu Sans"/>
                <a:cs typeface="DejaVu Sans"/>
              </a:defRPr>
            </a:lvl8pPr>
            <a:lvl9pPr algn="l">
              <a:defRPr sz="2250" b="1">
                <a:solidFill>
                  <a:srgbClr val="BFA1F0"/>
                </a:solidFill>
                <a:latin typeface="DejaVu Sans"/>
                <a:ea typeface="DejaVu Sans"/>
                <a:cs typeface="DejaVu Sans"/>
              </a:defRPr>
            </a:lvl9pPr>
          </a:lstStyle>
          <a:p xmlns:a="http://schemas.openxmlformats.org/drawingml/2006/main">
            <a:pPr algn="l">
              <a:defRPr sz="2250" b="1">
                <a:solidFill>
                  <a:srgbClr val="BFA1F0"/>
                </a:solidFill>
                <a:latin typeface="DejaVu Sans"/>
                <a:ea typeface="DejaVu Sans"/>
                <a:cs typeface="DejaVu Sans"/>
              </a:defRPr>
            </a:pPr>
            <a:r>
              <a:rPr sz="2250" b="1">
                <a:solidFill>
                  <a:srgbClr val="BFA1F0"/>
                </a:solidFill>
                <a:latin typeface="DejaVu Sans"/>
                <a:ea typeface="DejaVu Sans"/>
                <a:cs typeface="DejaVu Sans"/>
              </a:rPr>
              <a:t>Información genética</a:t>
            </a:r>
          </a:p>
        </p:txBody>
      </p:sp>
      <p:sp>
        <p:nvSpPr>
          <p:cNvPr id="10" name="text-9">
            <a:extLst xmlns:a="http://schemas.openxmlformats.org/drawingml/2006/main">
              <a:ext uri="{FF2B5EF4-FFF2-40B4-BE49-F238E27FC236}">
                <a16:creationId xmlns:a16="http://schemas.microsoft.com/office/drawing/2014/main" id="{07E069CC-3BF1-4046-8EC0-BB376BFC2C56}"/>
              </a:ext>
            </a:extLst>
          </p:cNvPr>
          <p:cNvSpPr>
            <a:spLocks xmlns:a="http://schemas.openxmlformats.org/drawingml/2006/main" noGrp="1"/>
          </p:cNvSpPr>
          <p:nvPr/>
        </p:nvSpPr>
        <p:spPr>
          <a:xfrm xmlns:a="http://schemas.openxmlformats.org/drawingml/2006/main">
            <a:off x="609600" y="4229100"/>
            <a:ext cx="504825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a:solidFill>
                  <a:srgbClr val="F6F1FF"/>
                </a:solidFill>
                <a:latin typeface="DejaVu Sans"/>
                <a:ea typeface="DejaVu Sans"/>
                <a:cs typeface="DejaVu Sans"/>
              </a:defRPr>
            </a:defPPr>
            <a:lvl1pPr algn="l">
              <a:defRPr sz="2250">
                <a:solidFill>
                  <a:srgbClr val="F6F1FF"/>
                </a:solidFill>
                <a:latin typeface="DejaVu Sans"/>
                <a:ea typeface="DejaVu Sans"/>
                <a:cs typeface="DejaVu Sans"/>
              </a:defRPr>
            </a:lvl1pPr>
            <a:lvl2pPr algn="l">
              <a:defRPr sz="2250">
                <a:solidFill>
                  <a:srgbClr val="F6F1FF"/>
                </a:solidFill>
                <a:latin typeface="DejaVu Sans"/>
                <a:ea typeface="DejaVu Sans"/>
                <a:cs typeface="DejaVu Sans"/>
              </a:defRPr>
            </a:lvl2pPr>
            <a:lvl3pPr algn="l">
              <a:defRPr sz="2250">
                <a:solidFill>
                  <a:srgbClr val="F6F1FF"/>
                </a:solidFill>
                <a:latin typeface="DejaVu Sans"/>
                <a:ea typeface="DejaVu Sans"/>
                <a:cs typeface="DejaVu Sans"/>
              </a:defRPr>
            </a:lvl3pPr>
            <a:lvl4pPr algn="l">
              <a:defRPr sz="2250">
                <a:solidFill>
                  <a:srgbClr val="F6F1FF"/>
                </a:solidFill>
                <a:latin typeface="DejaVu Sans"/>
                <a:ea typeface="DejaVu Sans"/>
                <a:cs typeface="DejaVu Sans"/>
              </a:defRPr>
            </a:lvl4pPr>
            <a:lvl5pPr algn="l">
              <a:defRPr sz="2250">
                <a:solidFill>
                  <a:srgbClr val="F6F1FF"/>
                </a:solidFill>
                <a:latin typeface="DejaVu Sans"/>
                <a:ea typeface="DejaVu Sans"/>
                <a:cs typeface="DejaVu Sans"/>
              </a:defRPr>
            </a:lvl5pPr>
            <a:lvl6pPr algn="l">
              <a:defRPr sz="2250">
                <a:solidFill>
                  <a:srgbClr val="F6F1FF"/>
                </a:solidFill>
                <a:latin typeface="DejaVu Sans"/>
                <a:ea typeface="DejaVu Sans"/>
                <a:cs typeface="DejaVu Sans"/>
              </a:defRPr>
            </a:lvl6pPr>
            <a:lvl7pPr algn="l">
              <a:defRPr sz="2250">
                <a:solidFill>
                  <a:srgbClr val="F6F1FF"/>
                </a:solidFill>
                <a:latin typeface="DejaVu Sans"/>
                <a:ea typeface="DejaVu Sans"/>
                <a:cs typeface="DejaVu Sans"/>
              </a:defRPr>
            </a:lvl7pPr>
            <a:lvl8pPr algn="l">
              <a:defRPr sz="2250">
                <a:solidFill>
                  <a:srgbClr val="F6F1FF"/>
                </a:solidFill>
                <a:latin typeface="DejaVu Sans"/>
                <a:ea typeface="DejaVu Sans"/>
                <a:cs typeface="DejaVu Sans"/>
              </a:defRPr>
            </a:lvl8pPr>
            <a:lvl9pPr algn="l">
              <a:defRPr sz="2250">
                <a:solidFill>
                  <a:srgbClr val="F6F1FF"/>
                </a:solidFill>
                <a:latin typeface="DejaVu Sans"/>
                <a:ea typeface="DejaVu Sans"/>
                <a:cs typeface="DejaVu Sans"/>
              </a:defRPr>
            </a:lvl9pPr>
          </a:lstStyle>
          <a:p xmlns:a="http://schemas.openxmlformats.org/drawingml/2006/main">
            <a:pPr algn="l">
              <a:defRPr sz="2250">
                <a:solidFill>
                  <a:srgbClr val="F6F1FF"/>
                </a:solidFill>
                <a:latin typeface="DejaVu Sans"/>
                <a:ea typeface="DejaVu Sans"/>
                <a:cs typeface="DejaVu Sans"/>
              </a:defRPr>
            </a:pPr>
            <a:r>
              <a:rPr sz="2250">
                <a:solidFill>
                  <a:srgbClr val="F6F1FF"/>
                </a:solidFill>
                <a:latin typeface="DejaVu Sans"/>
                <a:ea typeface="DejaVu Sans"/>
                <a:cs typeface="DejaVu Sans"/>
              </a:rPr>
              <a:t>Genes del desarrollo sexual y de otras funciones del organismo.</a:t>
            </a:r>
          </a:p>
        </p:txBody>
      </p:sp>
      <p:sp>
        <p:nvSpPr>
          <p:cNvPr id="11" name="text-10">
            <a:extLst xmlns:a="http://schemas.openxmlformats.org/drawingml/2006/main">
              <a:ext uri="{FF2B5EF4-FFF2-40B4-BE49-F238E27FC236}">
                <a16:creationId xmlns:a16="http://schemas.microsoft.com/office/drawing/2014/main" id="{082E6030-8652-4325-98AE-B78F1EB642FE}"/>
              </a:ext>
            </a:extLst>
          </p:cNvPr>
          <p:cNvSpPr>
            <a:spLocks xmlns:a="http://schemas.openxmlformats.org/drawingml/2006/main" noGrp="1"/>
          </p:cNvSpPr>
          <p:nvPr/>
        </p:nvSpPr>
        <p:spPr>
          <a:xfrm xmlns:a="http://schemas.openxmlformats.org/drawingml/2006/main">
            <a:off x="6534150" y="3648075"/>
            <a:ext cx="504825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93DBCB"/>
                </a:solidFill>
                <a:latin typeface="DejaVu Sans"/>
                <a:ea typeface="DejaVu Sans"/>
                <a:cs typeface="DejaVu Sans"/>
              </a:defRPr>
            </a:defPPr>
            <a:lvl1pPr algn="l">
              <a:defRPr sz="2250" b="1">
                <a:solidFill>
                  <a:srgbClr val="93DBCB"/>
                </a:solidFill>
                <a:latin typeface="DejaVu Sans"/>
                <a:ea typeface="DejaVu Sans"/>
                <a:cs typeface="DejaVu Sans"/>
              </a:defRPr>
            </a:lvl1pPr>
            <a:lvl2pPr algn="l">
              <a:defRPr sz="2250" b="1">
                <a:solidFill>
                  <a:srgbClr val="93DBCB"/>
                </a:solidFill>
                <a:latin typeface="DejaVu Sans"/>
                <a:ea typeface="DejaVu Sans"/>
                <a:cs typeface="DejaVu Sans"/>
              </a:defRPr>
            </a:lvl2pPr>
            <a:lvl3pPr algn="l">
              <a:defRPr sz="2250" b="1">
                <a:solidFill>
                  <a:srgbClr val="93DBCB"/>
                </a:solidFill>
                <a:latin typeface="DejaVu Sans"/>
                <a:ea typeface="DejaVu Sans"/>
                <a:cs typeface="DejaVu Sans"/>
              </a:defRPr>
            </a:lvl3pPr>
            <a:lvl4pPr algn="l">
              <a:defRPr sz="2250" b="1">
                <a:solidFill>
                  <a:srgbClr val="93DBCB"/>
                </a:solidFill>
                <a:latin typeface="DejaVu Sans"/>
                <a:ea typeface="DejaVu Sans"/>
                <a:cs typeface="DejaVu Sans"/>
              </a:defRPr>
            </a:lvl4pPr>
            <a:lvl5pPr algn="l">
              <a:defRPr sz="2250" b="1">
                <a:solidFill>
                  <a:srgbClr val="93DBCB"/>
                </a:solidFill>
                <a:latin typeface="DejaVu Sans"/>
                <a:ea typeface="DejaVu Sans"/>
                <a:cs typeface="DejaVu Sans"/>
              </a:defRPr>
            </a:lvl5pPr>
            <a:lvl6pPr algn="l">
              <a:defRPr sz="2250" b="1">
                <a:solidFill>
                  <a:srgbClr val="93DBCB"/>
                </a:solidFill>
                <a:latin typeface="DejaVu Sans"/>
                <a:ea typeface="DejaVu Sans"/>
                <a:cs typeface="DejaVu Sans"/>
              </a:defRPr>
            </a:lvl6pPr>
            <a:lvl7pPr algn="l">
              <a:defRPr sz="2250" b="1">
                <a:solidFill>
                  <a:srgbClr val="93DBCB"/>
                </a:solidFill>
                <a:latin typeface="DejaVu Sans"/>
                <a:ea typeface="DejaVu Sans"/>
                <a:cs typeface="DejaVu Sans"/>
              </a:defRPr>
            </a:lvl7pPr>
            <a:lvl8pPr algn="l">
              <a:defRPr sz="2250" b="1">
                <a:solidFill>
                  <a:srgbClr val="93DBCB"/>
                </a:solidFill>
                <a:latin typeface="DejaVu Sans"/>
                <a:ea typeface="DejaVu Sans"/>
                <a:cs typeface="DejaVu Sans"/>
              </a:defRPr>
            </a:lvl8pPr>
            <a:lvl9pPr algn="l">
              <a:defRPr sz="2250" b="1">
                <a:solidFill>
                  <a:srgbClr val="93DBCB"/>
                </a:solidFill>
                <a:latin typeface="DejaVu Sans"/>
                <a:ea typeface="DejaVu Sans"/>
                <a:cs typeface="DejaVu Sans"/>
              </a:defRPr>
            </a:lvl9pPr>
          </a:lstStyle>
          <a:p xmlns:a="http://schemas.openxmlformats.org/drawingml/2006/main">
            <a:pPr algn="l">
              <a:defRPr sz="2250" b="1">
                <a:solidFill>
                  <a:srgbClr val="93DBCB"/>
                </a:solidFill>
                <a:latin typeface="DejaVu Sans"/>
                <a:ea typeface="DejaVu Sans"/>
                <a:cs typeface="DejaVu Sans"/>
              </a:defRPr>
            </a:pPr>
            <a:r>
              <a:rPr sz="2250" b="1">
                <a:solidFill>
                  <a:srgbClr val="93DBCB"/>
                </a:solidFill>
                <a:latin typeface="DejaVu Sans"/>
                <a:ea typeface="DejaVu Sans"/>
                <a:cs typeface="DejaVu Sans"/>
              </a:rPr>
              <a:t>Combinación por especie</a:t>
            </a:r>
          </a:p>
        </p:txBody>
      </p:sp>
      <p:sp>
        <p:nvSpPr>
          <p:cNvPr id="12" name="text-11">
            <a:extLst xmlns:a="http://schemas.openxmlformats.org/drawingml/2006/main">
              <a:ext uri="{FF2B5EF4-FFF2-40B4-BE49-F238E27FC236}">
                <a16:creationId xmlns:a16="http://schemas.microsoft.com/office/drawing/2014/main" id="{0D1B89FB-D772-480F-9934-52525AD7968E}"/>
              </a:ext>
            </a:extLst>
          </p:cNvPr>
          <p:cNvSpPr>
            <a:spLocks xmlns:a="http://schemas.openxmlformats.org/drawingml/2006/main" noGrp="1"/>
          </p:cNvSpPr>
          <p:nvPr/>
        </p:nvSpPr>
        <p:spPr>
          <a:xfrm xmlns:a="http://schemas.openxmlformats.org/drawingml/2006/main">
            <a:off x="6534150" y="4229100"/>
            <a:ext cx="504825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a:solidFill>
                  <a:srgbClr val="F6F1FF"/>
                </a:solidFill>
                <a:latin typeface="DejaVu Sans"/>
                <a:ea typeface="DejaVu Sans"/>
                <a:cs typeface="DejaVu Sans"/>
              </a:defRPr>
            </a:defPPr>
            <a:lvl1pPr algn="l">
              <a:defRPr sz="2250">
                <a:solidFill>
                  <a:srgbClr val="F6F1FF"/>
                </a:solidFill>
                <a:latin typeface="DejaVu Sans"/>
                <a:ea typeface="DejaVu Sans"/>
                <a:cs typeface="DejaVu Sans"/>
              </a:defRPr>
            </a:lvl1pPr>
            <a:lvl2pPr algn="l">
              <a:defRPr sz="2250">
                <a:solidFill>
                  <a:srgbClr val="F6F1FF"/>
                </a:solidFill>
                <a:latin typeface="DejaVu Sans"/>
                <a:ea typeface="DejaVu Sans"/>
                <a:cs typeface="DejaVu Sans"/>
              </a:defRPr>
            </a:lvl2pPr>
            <a:lvl3pPr algn="l">
              <a:defRPr sz="2250">
                <a:solidFill>
                  <a:srgbClr val="F6F1FF"/>
                </a:solidFill>
                <a:latin typeface="DejaVu Sans"/>
                <a:ea typeface="DejaVu Sans"/>
                <a:cs typeface="DejaVu Sans"/>
              </a:defRPr>
            </a:lvl3pPr>
            <a:lvl4pPr algn="l">
              <a:defRPr sz="2250">
                <a:solidFill>
                  <a:srgbClr val="F6F1FF"/>
                </a:solidFill>
                <a:latin typeface="DejaVu Sans"/>
                <a:ea typeface="DejaVu Sans"/>
                <a:cs typeface="DejaVu Sans"/>
              </a:defRPr>
            </a:lvl4pPr>
            <a:lvl5pPr algn="l">
              <a:defRPr sz="2250">
                <a:solidFill>
                  <a:srgbClr val="F6F1FF"/>
                </a:solidFill>
                <a:latin typeface="DejaVu Sans"/>
                <a:ea typeface="DejaVu Sans"/>
                <a:cs typeface="DejaVu Sans"/>
              </a:defRPr>
            </a:lvl5pPr>
            <a:lvl6pPr algn="l">
              <a:defRPr sz="2250">
                <a:solidFill>
                  <a:srgbClr val="F6F1FF"/>
                </a:solidFill>
                <a:latin typeface="DejaVu Sans"/>
                <a:ea typeface="DejaVu Sans"/>
                <a:cs typeface="DejaVu Sans"/>
              </a:defRPr>
            </a:lvl6pPr>
            <a:lvl7pPr algn="l">
              <a:defRPr sz="2250">
                <a:solidFill>
                  <a:srgbClr val="F6F1FF"/>
                </a:solidFill>
                <a:latin typeface="DejaVu Sans"/>
                <a:ea typeface="DejaVu Sans"/>
                <a:cs typeface="DejaVu Sans"/>
              </a:defRPr>
            </a:lvl7pPr>
            <a:lvl8pPr algn="l">
              <a:defRPr sz="2250">
                <a:solidFill>
                  <a:srgbClr val="F6F1FF"/>
                </a:solidFill>
                <a:latin typeface="DejaVu Sans"/>
                <a:ea typeface="DejaVu Sans"/>
                <a:cs typeface="DejaVu Sans"/>
              </a:defRPr>
            </a:lvl8pPr>
            <a:lvl9pPr algn="l">
              <a:defRPr sz="2250">
                <a:solidFill>
                  <a:srgbClr val="F6F1FF"/>
                </a:solidFill>
                <a:latin typeface="DejaVu Sans"/>
                <a:ea typeface="DejaVu Sans"/>
                <a:cs typeface="DejaVu Sans"/>
              </a:defRPr>
            </a:lvl9pPr>
          </a:lstStyle>
          <a:p xmlns:a="http://schemas.openxmlformats.org/drawingml/2006/main">
            <a:pPr algn="l">
              <a:defRPr sz="2250">
                <a:solidFill>
                  <a:srgbClr val="F6F1FF"/>
                </a:solidFill>
                <a:latin typeface="DejaVu Sans"/>
                <a:ea typeface="DejaVu Sans"/>
                <a:cs typeface="DejaVu Sans"/>
              </a:defRPr>
            </a:pPr>
            <a:r>
              <a:rPr sz="2250">
                <a:solidFill>
                  <a:srgbClr val="F6F1FF"/>
                </a:solidFill>
                <a:latin typeface="DejaVu Sans"/>
                <a:ea typeface="DejaVu Sans"/>
                <a:cs typeface="DejaVu Sans"/>
              </a:rPr>
              <a:t>Cada grupo posee su propio sistema y su forma de transmisión.</a:t>
            </a:r>
          </a:p>
        </p:txBody>
      </p:sp>
    </p:spTree>
    <p:extLst>
      <p:ext uri="{BB962C8B-B14F-4D97-AF65-F5344CB8AC3E}">
        <p14:creationId xmlns:p14="http://schemas.microsoft.com/office/powerpoint/2010/main" val="838784802"/>
      </p:ext>
    </p:extLst>
  </p:cSld>
</p:sld>
</file>

<file path=ppt/slides/slide4.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9" name="section">
            <a:extLst xmlns:a="http://schemas.openxmlformats.org/drawingml/2006/main">
              <a:ext uri="{FF2B5EF4-FFF2-40B4-BE49-F238E27FC236}">
                <a16:creationId xmlns:a16="http://schemas.microsoft.com/office/drawing/2014/main" id="{50EBA200-7505-4C6A-8DA5-48F38993EC5C}"/>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1  CROMOSOMAS SEXUALES</a:t>
            </a:r>
          </a:p>
        </p:txBody>
      </p:sp>
      <p:sp>
        <p:nvSpPr>
          <p:cNvPr id="2" name="title">
            <a:extLst xmlns:a="http://schemas.openxmlformats.org/drawingml/2006/main">
              <a:ext uri="{FF2B5EF4-FFF2-40B4-BE49-F238E27FC236}">
                <a16:creationId xmlns:a16="http://schemas.microsoft.com/office/drawing/2014/main" id="{7BECEED4-8F06-4A8D-95B2-BAE5B2324290}"/>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Diferencias entre X y Y</a:t>
            </a:r>
          </a:p>
        </p:txBody>
      </p:sp>
      <p:sp>
        <p:nvSpPr>
          <p:cNvPr id="3" name="folio">
            <a:extLst xmlns:a="http://schemas.openxmlformats.org/drawingml/2006/main">
              <a:ext uri="{FF2B5EF4-FFF2-40B4-BE49-F238E27FC236}">
                <a16:creationId xmlns:a16="http://schemas.microsoft.com/office/drawing/2014/main" id="{DF9088F6-82EC-495F-B0C0-E8885871098A}"/>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4 / 16</a:t>
            </a:r>
          </a:p>
        </p:txBody>
      </p:sp>
      <p:sp>
        <p:nvSpPr>
          <p:cNvPr id="4" name="text-3">
            <a:extLst xmlns:a="http://schemas.openxmlformats.org/drawingml/2006/main">
              <a:ext uri="{FF2B5EF4-FFF2-40B4-BE49-F238E27FC236}">
                <a16:creationId xmlns:a16="http://schemas.microsoft.com/office/drawing/2014/main" id="{FFFF32DC-5D9F-48DA-BADE-E10FC685FA9F}"/>
              </a:ext>
            </a:extLst>
          </p:cNvPr>
          <p:cNvSpPr>
            <a:spLocks xmlns:a="http://schemas.openxmlformats.org/drawingml/2006/main" noGrp="1"/>
          </p:cNvSpPr>
          <p:nvPr/>
        </p:nvSpPr>
        <p:spPr>
          <a:xfrm xmlns:a="http://schemas.openxmlformats.org/drawingml/2006/main">
            <a:off x="609600" y="1847850"/>
            <a:ext cx="1619250" cy="1247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650" b="1">
                <a:solidFill>
                  <a:srgbClr val="BFA1F0"/>
                </a:solidFill>
                <a:latin typeface="DejaVu Sans"/>
                <a:ea typeface="DejaVu Sans"/>
                <a:cs typeface="DejaVu Sans"/>
              </a:defRPr>
            </a:defPPr>
            <a:lvl1pPr algn="l">
              <a:defRPr sz="7650" b="1">
                <a:solidFill>
                  <a:srgbClr val="BFA1F0"/>
                </a:solidFill>
                <a:latin typeface="DejaVu Sans"/>
                <a:ea typeface="DejaVu Sans"/>
                <a:cs typeface="DejaVu Sans"/>
              </a:defRPr>
            </a:lvl1pPr>
            <a:lvl2pPr algn="l">
              <a:defRPr sz="7650" b="1">
                <a:solidFill>
                  <a:srgbClr val="BFA1F0"/>
                </a:solidFill>
                <a:latin typeface="DejaVu Sans"/>
                <a:ea typeface="DejaVu Sans"/>
                <a:cs typeface="DejaVu Sans"/>
              </a:defRPr>
            </a:lvl2pPr>
            <a:lvl3pPr algn="l">
              <a:defRPr sz="7650" b="1">
                <a:solidFill>
                  <a:srgbClr val="BFA1F0"/>
                </a:solidFill>
                <a:latin typeface="DejaVu Sans"/>
                <a:ea typeface="DejaVu Sans"/>
                <a:cs typeface="DejaVu Sans"/>
              </a:defRPr>
            </a:lvl3pPr>
            <a:lvl4pPr algn="l">
              <a:defRPr sz="7650" b="1">
                <a:solidFill>
                  <a:srgbClr val="BFA1F0"/>
                </a:solidFill>
                <a:latin typeface="DejaVu Sans"/>
                <a:ea typeface="DejaVu Sans"/>
                <a:cs typeface="DejaVu Sans"/>
              </a:defRPr>
            </a:lvl4pPr>
            <a:lvl5pPr algn="l">
              <a:defRPr sz="7650" b="1">
                <a:solidFill>
                  <a:srgbClr val="BFA1F0"/>
                </a:solidFill>
                <a:latin typeface="DejaVu Sans"/>
                <a:ea typeface="DejaVu Sans"/>
                <a:cs typeface="DejaVu Sans"/>
              </a:defRPr>
            </a:lvl5pPr>
            <a:lvl6pPr algn="l">
              <a:defRPr sz="7650" b="1">
                <a:solidFill>
                  <a:srgbClr val="BFA1F0"/>
                </a:solidFill>
                <a:latin typeface="DejaVu Sans"/>
                <a:ea typeface="DejaVu Sans"/>
                <a:cs typeface="DejaVu Sans"/>
              </a:defRPr>
            </a:lvl6pPr>
            <a:lvl7pPr algn="l">
              <a:defRPr sz="7650" b="1">
                <a:solidFill>
                  <a:srgbClr val="BFA1F0"/>
                </a:solidFill>
                <a:latin typeface="DejaVu Sans"/>
                <a:ea typeface="DejaVu Sans"/>
                <a:cs typeface="DejaVu Sans"/>
              </a:defRPr>
            </a:lvl7pPr>
            <a:lvl8pPr algn="l">
              <a:defRPr sz="7650" b="1">
                <a:solidFill>
                  <a:srgbClr val="BFA1F0"/>
                </a:solidFill>
                <a:latin typeface="DejaVu Sans"/>
                <a:ea typeface="DejaVu Sans"/>
                <a:cs typeface="DejaVu Sans"/>
              </a:defRPr>
            </a:lvl8pPr>
            <a:lvl9pPr algn="l">
              <a:defRPr sz="7650" b="1">
                <a:solidFill>
                  <a:srgbClr val="BFA1F0"/>
                </a:solidFill>
                <a:latin typeface="DejaVu Sans"/>
                <a:ea typeface="DejaVu Sans"/>
                <a:cs typeface="DejaVu Sans"/>
              </a:defRPr>
            </a:lvl9pPr>
          </a:lstStyle>
          <a:p xmlns:a="http://schemas.openxmlformats.org/drawingml/2006/main">
            <a:pPr algn="l">
              <a:defRPr sz="7650" b="1">
                <a:solidFill>
                  <a:srgbClr val="BFA1F0"/>
                </a:solidFill>
                <a:latin typeface="DejaVu Sans"/>
                <a:ea typeface="DejaVu Sans"/>
                <a:cs typeface="DejaVu Sans"/>
              </a:defRPr>
            </a:pPr>
            <a:r>
              <a:rPr sz="7650" b="1">
                <a:solidFill>
                  <a:srgbClr val="BFA1F0"/>
                </a:solidFill>
                <a:latin typeface="DejaVu Sans"/>
                <a:ea typeface="DejaVu Sans"/>
                <a:cs typeface="DejaVu Sans"/>
              </a:rPr>
              <a:t>X</a:t>
            </a:r>
          </a:p>
        </p:txBody>
      </p:sp>
      <p:sp>
        <p:nvSpPr>
          <p:cNvPr id="5" name="text-4">
            <a:extLst xmlns:a="http://schemas.openxmlformats.org/drawingml/2006/main">
              <a:ext uri="{FF2B5EF4-FFF2-40B4-BE49-F238E27FC236}">
                <a16:creationId xmlns:a16="http://schemas.microsoft.com/office/drawing/2014/main" id="{2E3428C4-603D-48E0-83B3-0B470EFED2B5}"/>
              </a:ext>
            </a:extLst>
          </p:cNvPr>
          <p:cNvSpPr>
            <a:spLocks xmlns:a="http://schemas.openxmlformats.org/drawingml/2006/main" noGrp="1"/>
          </p:cNvSpPr>
          <p:nvPr/>
        </p:nvSpPr>
        <p:spPr>
          <a:xfrm xmlns:a="http://schemas.openxmlformats.org/drawingml/2006/main">
            <a:off x="6553200" y="1847850"/>
            <a:ext cx="1619250" cy="1247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650" b="1">
                <a:solidFill>
                  <a:srgbClr val="93DBCB"/>
                </a:solidFill>
                <a:latin typeface="DejaVu Sans"/>
                <a:ea typeface="DejaVu Sans"/>
                <a:cs typeface="DejaVu Sans"/>
              </a:defRPr>
            </a:defPPr>
            <a:lvl1pPr algn="l">
              <a:defRPr sz="7650" b="1">
                <a:solidFill>
                  <a:srgbClr val="93DBCB"/>
                </a:solidFill>
                <a:latin typeface="DejaVu Sans"/>
                <a:ea typeface="DejaVu Sans"/>
                <a:cs typeface="DejaVu Sans"/>
              </a:defRPr>
            </a:lvl1pPr>
            <a:lvl2pPr algn="l">
              <a:defRPr sz="7650" b="1">
                <a:solidFill>
                  <a:srgbClr val="93DBCB"/>
                </a:solidFill>
                <a:latin typeface="DejaVu Sans"/>
                <a:ea typeface="DejaVu Sans"/>
                <a:cs typeface="DejaVu Sans"/>
              </a:defRPr>
            </a:lvl2pPr>
            <a:lvl3pPr algn="l">
              <a:defRPr sz="7650" b="1">
                <a:solidFill>
                  <a:srgbClr val="93DBCB"/>
                </a:solidFill>
                <a:latin typeface="DejaVu Sans"/>
                <a:ea typeface="DejaVu Sans"/>
                <a:cs typeface="DejaVu Sans"/>
              </a:defRPr>
            </a:lvl3pPr>
            <a:lvl4pPr algn="l">
              <a:defRPr sz="7650" b="1">
                <a:solidFill>
                  <a:srgbClr val="93DBCB"/>
                </a:solidFill>
                <a:latin typeface="DejaVu Sans"/>
                <a:ea typeface="DejaVu Sans"/>
                <a:cs typeface="DejaVu Sans"/>
              </a:defRPr>
            </a:lvl4pPr>
            <a:lvl5pPr algn="l">
              <a:defRPr sz="7650" b="1">
                <a:solidFill>
                  <a:srgbClr val="93DBCB"/>
                </a:solidFill>
                <a:latin typeface="DejaVu Sans"/>
                <a:ea typeface="DejaVu Sans"/>
                <a:cs typeface="DejaVu Sans"/>
              </a:defRPr>
            </a:lvl5pPr>
            <a:lvl6pPr algn="l">
              <a:defRPr sz="7650" b="1">
                <a:solidFill>
                  <a:srgbClr val="93DBCB"/>
                </a:solidFill>
                <a:latin typeface="DejaVu Sans"/>
                <a:ea typeface="DejaVu Sans"/>
                <a:cs typeface="DejaVu Sans"/>
              </a:defRPr>
            </a:lvl6pPr>
            <a:lvl7pPr algn="l">
              <a:defRPr sz="7650" b="1">
                <a:solidFill>
                  <a:srgbClr val="93DBCB"/>
                </a:solidFill>
                <a:latin typeface="DejaVu Sans"/>
                <a:ea typeface="DejaVu Sans"/>
                <a:cs typeface="DejaVu Sans"/>
              </a:defRPr>
            </a:lvl7pPr>
            <a:lvl8pPr algn="l">
              <a:defRPr sz="7650" b="1">
                <a:solidFill>
                  <a:srgbClr val="93DBCB"/>
                </a:solidFill>
                <a:latin typeface="DejaVu Sans"/>
                <a:ea typeface="DejaVu Sans"/>
                <a:cs typeface="DejaVu Sans"/>
              </a:defRPr>
            </a:lvl8pPr>
            <a:lvl9pPr algn="l">
              <a:defRPr sz="7650" b="1">
                <a:solidFill>
                  <a:srgbClr val="93DBCB"/>
                </a:solidFill>
                <a:latin typeface="DejaVu Sans"/>
                <a:ea typeface="DejaVu Sans"/>
                <a:cs typeface="DejaVu Sans"/>
              </a:defRPr>
            </a:lvl9pPr>
          </a:lstStyle>
          <a:p xmlns:a="http://schemas.openxmlformats.org/drawingml/2006/main">
            <a:pPr algn="l">
              <a:defRPr sz="7650" b="1">
                <a:solidFill>
                  <a:srgbClr val="93DBCB"/>
                </a:solidFill>
                <a:latin typeface="DejaVu Sans"/>
                <a:ea typeface="DejaVu Sans"/>
                <a:cs typeface="DejaVu Sans"/>
              </a:defRPr>
            </a:pPr>
            <a:r>
              <a:rPr sz="7650" b="1">
                <a:solidFill>
                  <a:srgbClr val="93DBCB"/>
                </a:solidFill>
                <a:latin typeface="DejaVu Sans"/>
                <a:ea typeface="DejaVu Sans"/>
                <a:cs typeface="DejaVu Sans"/>
              </a:rPr>
              <a:t>Y</a:t>
            </a:r>
          </a:p>
        </p:txBody>
      </p:sp>
      <p:sp>
        <p:nvSpPr>
          <p:cNvPr id="6" name="text-5">
            <a:extLst xmlns:a="http://schemas.openxmlformats.org/drawingml/2006/main">
              <a:ext uri="{FF2B5EF4-FFF2-40B4-BE49-F238E27FC236}">
                <a16:creationId xmlns:a16="http://schemas.microsoft.com/office/drawing/2014/main" id="{587761B7-B33E-4756-8D02-E70062D8E809}"/>
              </a:ext>
            </a:extLst>
          </p:cNvPr>
          <p:cNvSpPr>
            <a:spLocks xmlns:a="http://schemas.openxmlformats.org/drawingml/2006/main" noGrp="1"/>
          </p:cNvSpPr>
          <p:nvPr/>
        </p:nvSpPr>
        <p:spPr>
          <a:xfrm xmlns:a="http://schemas.openxmlformats.org/drawingml/2006/main">
            <a:off x="609600" y="3333750"/>
            <a:ext cx="4953000" cy="1924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Numerosos genes con diversas funciones.</a:t>
            </a:r>
          </a:p>
          <a:p xmlns:a="http://schemas.openxmlformats.org/drawingml/2006/main">
            <a:r>
              <a:t/>
            </a:r>
          </a:p>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Habitualmente presente tanto en machos como en hembras.</a:t>
            </a:r>
          </a:p>
        </p:txBody>
      </p:sp>
      <p:sp>
        <p:nvSpPr>
          <p:cNvPr id="7" name="text-6">
            <a:extLst xmlns:a="http://schemas.openxmlformats.org/drawingml/2006/main">
              <a:ext uri="{FF2B5EF4-FFF2-40B4-BE49-F238E27FC236}">
                <a16:creationId xmlns:a16="http://schemas.microsoft.com/office/drawing/2014/main" id="{BC5567C5-474D-498F-B273-059DF888EDE7}"/>
              </a:ext>
            </a:extLst>
          </p:cNvPr>
          <p:cNvSpPr>
            <a:spLocks xmlns:a="http://schemas.openxmlformats.org/drawingml/2006/main" noGrp="1"/>
          </p:cNvSpPr>
          <p:nvPr/>
        </p:nvSpPr>
        <p:spPr>
          <a:xfrm xmlns:a="http://schemas.openxmlformats.org/drawingml/2006/main">
            <a:off x="6553200" y="3333750"/>
            <a:ext cx="4953000" cy="1924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En mamíferos terios, suele portar SRY.</a:t>
            </a:r>
          </a:p>
          <a:p xmlns:a="http://schemas.openxmlformats.org/drawingml/2006/main">
            <a:r>
              <a:t/>
            </a:r>
          </a:p>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SRY favorece SOX9 e inicia la vía testicular.</a:t>
            </a:r>
          </a:p>
        </p:txBody>
      </p:sp>
      <p:sp>
        <p:nvSpPr>
          <p:cNvPr id="8" name="oral-question">
            <a:extLst xmlns:a="http://schemas.openxmlformats.org/drawingml/2006/main">
              <a:ext uri="{FF2B5EF4-FFF2-40B4-BE49-F238E27FC236}">
                <a16:creationId xmlns:a16="http://schemas.microsoft.com/office/drawing/2014/main" id="{3DBAD2BF-12B7-493E-9209-7E4FA8BD042F}"/>
              </a:ext>
            </a:extLst>
          </p:cNvPr>
          <p:cNvSpPr>
            <a:spLocks xmlns:a="http://schemas.openxmlformats.org/drawingml/2006/main" noGrp="1"/>
          </p:cNvSpPr>
          <p:nvPr/>
        </p:nvSpPr>
        <p:spPr>
          <a:xfrm xmlns:a="http://schemas.openxmlformats.org/drawingml/2006/main">
            <a:off x="609600" y="5772150"/>
            <a:ext cx="109728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EDB5C8"/>
                </a:solidFill>
                <a:latin typeface="DejaVu Sans"/>
                <a:ea typeface="DejaVu Sans"/>
                <a:cs typeface="DejaVu Sans"/>
              </a:defRPr>
            </a:defPPr>
            <a:lvl1pPr algn="l">
              <a:defRPr sz="1875" b="1">
                <a:solidFill>
                  <a:srgbClr val="EDB5C8"/>
                </a:solidFill>
                <a:latin typeface="DejaVu Sans"/>
                <a:ea typeface="DejaVu Sans"/>
                <a:cs typeface="DejaVu Sans"/>
              </a:defRPr>
            </a:lvl1pPr>
            <a:lvl2pPr algn="l">
              <a:defRPr sz="1875" b="1">
                <a:solidFill>
                  <a:srgbClr val="EDB5C8"/>
                </a:solidFill>
                <a:latin typeface="DejaVu Sans"/>
                <a:ea typeface="DejaVu Sans"/>
                <a:cs typeface="DejaVu Sans"/>
              </a:defRPr>
            </a:lvl2pPr>
            <a:lvl3pPr algn="l">
              <a:defRPr sz="1875" b="1">
                <a:solidFill>
                  <a:srgbClr val="EDB5C8"/>
                </a:solidFill>
                <a:latin typeface="DejaVu Sans"/>
                <a:ea typeface="DejaVu Sans"/>
                <a:cs typeface="DejaVu Sans"/>
              </a:defRPr>
            </a:lvl3pPr>
            <a:lvl4pPr algn="l">
              <a:defRPr sz="1875" b="1">
                <a:solidFill>
                  <a:srgbClr val="EDB5C8"/>
                </a:solidFill>
                <a:latin typeface="DejaVu Sans"/>
                <a:ea typeface="DejaVu Sans"/>
                <a:cs typeface="DejaVu Sans"/>
              </a:defRPr>
            </a:lvl4pPr>
            <a:lvl5pPr algn="l">
              <a:defRPr sz="1875" b="1">
                <a:solidFill>
                  <a:srgbClr val="EDB5C8"/>
                </a:solidFill>
                <a:latin typeface="DejaVu Sans"/>
                <a:ea typeface="DejaVu Sans"/>
                <a:cs typeface="DejaVu Sans"/>
              </a:defRPr>
            </a:lvl5pPr>
            <a:lvl6pPr algn="l">
              <a:defRPr sz="1875" b="1">
                <a:solidFill>
                  <a:srgbClr val="EDB5C8"/>
                </a:solidFill>
                <a:latin typeface="DejaVu Sans"/>
                <a:ea typeface="DejaVu Sans"/>
                <a:cs typeface="DejaVu Sans"/>
              </a:defRPr>
            </a:lvl6pPr>
            <a:lvl7pPr algn="l">
              <a:defRPr sz="1875" b="1">
                <a:solidFill>
                  <a:srgbClr val="EDB5C8"/>
                </a:solidFill>
                <a:latin typeface="DejaVu Sans"/>
                <a:ea typeface="DejaVu Sans"/>
                <a:cs typeface="DejaVu Sans"/>
              </a:defRPr>
            </a:lvl7pPr>
            <a:lvl8pPr algn="l">
              <a:defRPr sz="1875" b="1">
                <a:solidFill>
                  <a:srgbClr val="EDB5C8"/>
                </a:solidFill>
                <a:latin typeface="DejaVu Sans"/>
                <a:ea typeface="DejaVu Sans"/>
                <a:cs typeface="DejaVu Sans"/>
              </a:defRPr>
            </a:lvl8pPr>
            <a:lvl9pPr algn="l">
              <a:defRPr sz="1875" b="1">
                <a:solidFill>
                  <a:srgbClr val="EDB5C8"/>
                </a:solidFill>
                <a:latin typeface="DejaVu Sans"/>
                <a:ea typeface="DejaVu Sans"/>
                <a:cs typeface="DejaVu Sans"/>
              </a:defRPr>
            </a:lvl9pPr>
          </a:lstStyle>
          <a:p xmlns:a="http://schemas.openxmlformats.org/drawingml/2006/main">
            <a:pPr algn="l">
              <a:defRPr sz="1875" b="1">
                <a:solidFill>
                  <a:srgbClr val="EDB5C8"/>
                </a:solidFill>
                <a:latin typeface="DejaVu Sans"/>
                <a:ea typeface="DejaVu Sans"/>
                <a:cs typeface="DejaVu Sans"/>
              </a:defRPr>
            </a:pPr>
            <a:r>
              <a:rPr sz="1875" b="1">
                <a:solidFill>
                  <a:srgbClr val="EDB5C8"/>
                </a:solidFill>
                <a:latin typeface="DejaVu Sans"/>
                <a:ea typeface="DejaVu Sans"/>
                <a:cs typeface="DejaVu Sans"/>
              </a:rPr>
              <a:t>¿Qué función cumple SRY?</a:t>
            </a:r>
          </a:p>
        </p:txBody>
      </p:sp>
    </p:spTree>
    <p:extLst>
      <p:ext uri="{BB962C8B-B14F-4D97-AF65-F5344CB8AC3E}">
        <p14:creationId xmlns:p14="http://schemas.microsoft.com/office/powerpoint/2010/main" val="1457169056"/>
      </p:ext>
    </p:extLst>
  </p:cSld>
</p:sld>
</file>

<file path=ppt/slides/slide5.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cxnSp>
        <p:nvCxnSpPr>
          <p:cNvPr id="6" name="">
            <a:extLst xmlns:a="http://schemas.openxmlformats.org/drawingml/2006/main">
              <a:ext uri="{FF2B5EF4-FFF2-40B4-BE49-F238E27FC236}">
                <a16:creationId xmlns:a16="http://schemas.microsoft.com/office/drawing/2014/main" id="{68DFA41E-9577-4264-A2C2-276A4F3060BC}"/>
              </a:ext>
            </a:extLst>
          </p:cNvPr>
          <p:cNvCxnSpPr>
            <a:stCxn xmlns:a="http://schemas.openxmlformats.org/drawingml/2006/main" id="4" idx="3"/>
            <a:endCxn xmlns:a="http://schemas.openxmlformats.org/drawingml/2006/main" id="5" idx="1"/>
          </p:cNvCxnSpPr>
          <p:nvPr/>
        </p:nvCxnSpPr>
        <p:spPr>
          <a:xfrm xmlns:a="http://schemas.openxmlformats.org/drawingml/2006/main">
            <a:off x="5086350" y="2576513"/>
            <a:ext cx="201930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sp>
        <p:nvSpPr>
          <p:cNvPr id="10" name="section">
            <a:extLst xmlns:a="http://schemas.openxmlformats.org/drawingml/2006/main">
              <a:ext uri="{FF2B5EF4-FFF2-40B4-BE49-F238E27FC236}">
                <a16:creationId xmlns:a16="http://schemas.microsoft.com/office/drawing/2014/main" id="{46265C86-9A59-4FF6-B50D-2B8C2B7ED1FC}"/>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2  DIFERENCIACIÓN SEXUAL</a:t>
            </a:r>
          </a:p>
        </p:txBody>
      </p:sp>
      <p:sp>
        <p:nvSpPr>
          <p:cNvPr id="2" name="title">
            <a:extLst xmlns:a="http://schemas.openxmlformats.org/drawingml/2006/main">
              <a:ext uri="{FF2B5EF4-FFF2-40B4-BE49-F238E27FC236}">
                <a16:creationId xmlns:a16="http://schemas.microsoft.com/office/drawing/2014/main" id="{3FC9522D-A580-423E-9D77-D52E2E905A3B}"/>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Determinación y diferenciación sexual</a:t>
            </a:r>
          </a:p>
        </p:txBody>
      </p:sp>
      <p:sp>
        <p:nvSpPr>
          <p:cNvPr id="3" name="folio">
            <a:extLst xmlns:a="http://schemas.openxmlformats.org/drawingml/2006/main">
              <a:ext uri="{FF2B5EF4-FFF2-40B4-BE49-F238E27FC236}">
                <a16:creationId xmlns:a16="http://schemas.microsoft.com/office/drawing/2014/main" id="{65D340F1-7C74-4A24-8CC0-993C0F277F0F}"/>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5 / 16</a:t>
            </a:r>
          </a:p>
        </p:txBody>
      </p:sp>
      <p:sp>
        <p:nvSpPr>
          <p:cNvPr id="4" name="diagram-3">
            <a:extLst xmlns:a="http://schemas.openxmlformats.org/drawingml/2006/main">
              <a:ext uri="{FF2B5EF4-FFF2-40B4-BE49-F238E27FC236}">
                <a16:creationId xmlns:a16="http://schemas.microsoft.com/office/drawing/2014/main" id="{DB7BDB8F-331F-4414-95A9-38B95B89DADB}"/>
              </a:ext>
            </a:extLst>
          </p:cNvPr>
          <p:cNvSpPr>
            <a:spLocks xmlns:a="http://schemas.openxmlformats.org/drawingml/2006/main" noGrp="1"/>
          </p:cNvSpPr>
          <p:nvPr/>
        </p:nvSpPr>
        <p:spPr>
          <a:xfrm xmlns:a="http://schemas.openxmlformats.org/drawingml/2006/main">
            <a:off x="609600" y="2181225"/>
            <a:ext cx="4476750" cy="79057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550" b="1">
                <a:solidFill>
                  <a:srgbClr val="F6F1FF"/>
                </a:solidFill>
                <a:latin typeface="DejaVu Sans"/>
                <a:ea typeface="DejaVu Sans"/>
                <a:cs typeface="DejaVu Sans"/>
              </a:defRPr>
            </a:defPPr>
            <a:lvl1pPr algn="ctr">
              <a:defRPr sz="2550" b="1">
                <a:solidFill>
                  <a:srgbClr val="F6F1FF"/>
                </a:solidFill>
                <a:latin typeface="DejaVu Sans"/>
                <a:ea typeface="DejaVu Sans"/>
                <a:cs typeface="DejaVu Sans"/>
              </a:defRPr>
            </a:lvl1pPr>
            <a:lvl2pPr algn="ctr">
              <a:defRPr sz="2550" b="1">
                <a:solidFill>
                  <a:srgbClr val="F6F1FF"/>
                </a:solidFill>
                <a:latin typeface="DejaVu Sans"/>
                <a:ea typeface="DejaVu Sans"/>
                <a:cs typeface="DejaVu Sans"/>
              </a:defRPr>
            </a:lvl2pPr>
            <a:lvl3pPr algn="ctr">
              <a:defRPr sz="2550" b="1">
                <a:solidFill>
                  <a:srgbClr val="F6F1FF"/>
                </a:solidFill>
                <a:latin typeface="DejaVu Sans"/>
                <a:ea typeface="DejaVu Sans"/>
                <a:cs typeface="DejaVu Sans"/>
              </a:defRPr>
            </a:lvl3pPr>
            <a:lvl4pPr algn="ctr">
              <a:defRPr sz="2550" b="1">
                <a:solidFill>
                  <a:srgbClr val="F6F1FF"/>
                </a:solidFill>
                <a:latin typeface="DejaVu Sans"/>
                <a:ea typeface="DejaVu Sans"/>
                <a:cs typeface="DejaVu Sans"/>
              </a:defRPr>
            </a:lvl4pPr>
            <a:lvl5pPr algn="ctr">
              <a:defRPr sz="2550" b="1">
                <a:solidFill>
                  <a:srgbClr val="F6F1FF"/>
                </a:solidFill>
                <a:latin typeface="DejaVu Sans"/>
                <a:ea typeface="DejaVu Sans"/>
                <a:cs typeface="DejaVu Sans"/>
              </a:defRPr>
            </a:lvl5pPr>
            <a:lvl6pPr algn="ctr">
              <a:defRPr sz="2550" b="1">
                <a:solidFill>
                  <a:srgbClr val="F6F1FF"/>
                </a:solidFill>
                <a:latin typeface="DejaVu Sans"/>
                <a:ea typeface="DejaVu Sans"/>
                <a:cs typeface="DejaVu Sans"/>
              </a:defRPr>
            </a:lvl6pPr>
            <a:lvl7pPr algn="ctr">
              <a:defRPr sz="2550" b="1">
                <a:solidFill>
                  <a:srgbClr val="F6F1FF"/>
                </a:solidFill>
                <a:latin typeface="DejaVu Sans"/>
                <a:ea typeface="DejaVu Sans"/>
                <a:cs typeface="DejaVu Sans"/>
              </a:defRPr>
            </a:lvl7pPr>
            <a:lvl8pPr algn="ctr">
              <a:defRPr sz="2550" b="1">
                <a:solidFill>
                  <a:srgbClr val="F6F1FF"/>
                </a:solidFill>
                <a:latin typeface="DejaVu Sans"/>
                <a:ea typeface="DejaVu Sans"/>
                <a:cs typeface="DejaVu Sans"/>
              </a:defRPr>
            </a:lvl8pPr>
            <a:lvl9pPr algn="ctr">
              <a:defRPr sz="2550" b="1">
                <a:solidFill>
                  <a:srgbClr val="F6F1FF"/>
                </a:solidFill>
                <a:latin typeface="DejaVu Sans"/>
                <a:ea typeface="DejaVu Sans"/>
                <a:cs typeface="DejaVu Sans"/>
              </a:defRPr>
            </a:lvl9pPr>
          </a:lstStyle>
          <a:p xmlns:a="http://schemas.openxmlformats.org/drawingml/2006/main">
            <a:pPr algn="ctr">
              <a:defRPr sz="2550" b="1">
                <a:solidFill>
                  <a:srgbClr val="F6F1FF"/>
                </a:solidFill>
                <a:latin typeface="DejaVu Sans"/>
                <a:ea typeface="DejaVu Sans"/>
                <a:cs typeface="DejaVu Sans"/>
              </a:defRPr>
            </a:pPr>
            <a:r>
              <a:rPr sz="2550" b="1">
                <a:solidFill>
                  <a:srgbClr val="F6F1FF"/>
                </a:solidFill>
                <a:latin typeface="DejaVu Sans"/>
                <a:ea typeface="DejaVu Sans"/>
                <a:cs typeface="DejaVu Sans"/>
              </a:rPr>
              <a:t>Determinación</a:t>
            </a:r>
          </a:p>
        </p:txBody>
      </p:sp>
      <p:sp>
        <p:nvSpPr>
          <p:cNvPr id="5" name="diagram-4">
            <a:extLst xmlns:a="http://schemas.openxmlformats.org/drawingml/2006/main">
              <a:ext uri="{FF2B5EF4-FFF2-40B4-BE49-F238E27FC236}">
                <a16:creationId xmlns:a16="http://schemas.microsoft.com/office/drawing/2014/main" id="{8C34EF28-6250-4F2E-9C59-9F089811CAD0}"/>
              </a:ext>
            </a:extLst>
          </p:cNvPr>
          <p:cNvSpPr>
            <a:spLocks xmlns:a="http://schemas.openxmlformats.org/drawingml/2006/main" noGrp="1"/>
          </p:cNvSpPr>
          <p:nvPr/>
        </p:nvSpPr>
        <p:spPr>
          <a:xfrm xmlns:a="http://schemas.openxmlformats.org/drawingml/2006/main">
            <a:off x="7105650" y="2181225"/>
            <a:ext cx="4476750" cy="790575"/>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550" b="1">
                <a:solidFill>
                  <a:srgbClr val="F6F1FF"/>
                </a:solidFill>
                <a:latin typeface="DejaVu Sans"/>
                <a:ea typeface="DejaVu Sans"/>
                <a:cs typeface="DejaVu Sans"/>
              </a:defRPr>
            </a:defPPr>
            <a:lvl1pPr algn="ctr">
              <a:defRPr sz="2550" b="1">
                <a:solidFill>
                  <a:srgbClr val="F6F1FF"/>
                </a:solidFill>
                <a:latin typeface="DejaVu Sans"/>
                <a:ea typeface="DejaVu Sans"/>
                <a:cs typeface="DejaVu Sans"/>
              </a:defRPr>
            </a:lvl1pPr>
            <a:lvl2pPr algn="ctr">
              <a:defRPr sz="2550" b="1">
                <a:solidFill>
                  <a:srgbClr val="F6F1FF"/>
                </a:solidFill>
                <a:latin typeface="DejaVu Sans"/>
                <a:ea typeface="DejaVu Sans"/>
                <a:cs typeface="DejaVu Sans"/>
              </a:defRPr>
            </a:lvl2pPr>
            <a:lvl3pPr algn="ctr">
              <a:defRPr sz="2550" b="1">
                <a:solidFill>
                  <a:srgbClr val="F6F1FF"/>
                </a:solidFill>
                <a:latin typeface="DejaVu Sans"/>
                <a:ea typeface="DejaVu Sans"/>
                <a:cs typeface="DejaVu Sans"/>
              </a:defRPr>
            </a:lvl3pPr>
            <a:lvl4pPr algn="ctr">
              <a:defRPr sz="2550" b="1">
                <a:solidFill>
                  <a:srgbClr val="F6F1FF"/>
                </a:solidFill>
                <a:latin typeface="DejaVu Sans"/>
                <a:ea typeface="DejaVu Sans"/>
                <a:cs typeface="DejaVu Sans"/>
              </a:defRPr>
            </a:lvl4pPr>
            <a:lvl5pPr algn="ctr">
              <a:defRPr sz="2550" b="1">
                <a:solidFill>
                  <a:srgbClr val="F6F1FF"/>
                </a:solidFill>
                <a:latin typeface="DejaVu Sans"/>
                <a:ea typeface="DejaVu Sans"/>
                <a:cs typeface="DejaVu Sans"/>
              </a:defRPr>
            </a:lvl5pPr>
            <a:lvl6pPr algn="ctr">
              <a:defRPr sz="2550" b="1">
                <a:solidFill>
                  <a:srgbClr val="F6F1FF"/>
                </a:solidFill>
                <a:latin typeface="DejaVu Sans"/>
                <a:ea typeface="DejaVu Sans"/>
                <a:cs typeface="DejaVu Sans"/>
              </a:defRPr>
            </a:lvl6pPr>
            <a:lvl7pPr algn="ctr">
              <a:defRPr sz="2550" b="1">
                <a:solidFill>
                  <a:srgbClr val="F6F1FF"/>
                </a:solidFill>
                <a:latin typeface="DejaVu Sans"/>
                <a:ea typeface="DejaVu Sans"/>
                <a:cs typeface="DejaVu Sans"/>
              </a:defRPr>
            </a:lvl7pPr>
            <a:lvl8pPr algn="ctr">
              <a:defRPr sz="2550" b="1">
                <a:solidFill>
                  <a:srgbClr val="F6F1FF"/>
                </a:solidFill>
                <a:latin typeface="DejaVu Sans"/>
                <a:ea typeface="DejaVu Sans"/>
                <a:cs typeface="DejaVu Sans"/>
              </a:defRPr>
            </a:lvl8pPr>
            <a:lvl9pPr algn="ctr">
              <a:defRPr sz="2550" b="1">
                <a:solidFill>
                  <a:srgbClr val="F6F1FF"/>
                </a:solidFill>
                <a:latin typeface="DejaVu Sans"/>
                <a:ea typeface="DejaVu Sans"/>
                <a:cs typeface="DejaVu Sans"/>
              </a:defRPr>
            </a:lvl9pPr>
          </a:lstStyle>
          <a:p xmlns:a="http://schemas.openxmlformats.org/drawingml/2006/main">
            <a:pPr algn="ctr">
              <a:defRPr sz="2550" b="1">
                <a:solidFill>
                  <a:srgbClr val="F6F1FF"/>
                </a:solidFill>
                <a:latin typeface="DejaVu Sans"/>
                <a:ea typeface="DejaVu Sans"/>
                <a:cs typeface="DejaVu Sans"/>
              </a:defRPr>
            </a:pPr>
            <a:r>
              <a:rPr sz="2550" b="1">
                <a:solidFill>
                  <a:srgbClr val="F6F1FF"/>
                </a:solidFill>
                <a:latin typeface="DejaVu Sans"/>
                <a:ea typeface="DejaVu Sans"/>
                <a:cs typeface="DejaVu Sans"/>
              </a:rPr>
              <a:t>Diferenciación</a:t>
            </a:r>
          </a:p>
        </p:txBody>
      </p:sp>
      <p:sp>
        <p:nvSpPr>
          <p:cNvPr id="7" name="text-6">
            <a:extLst xmlns:a="http://schemas.openxmlformats.org/drawingml/2006/main">
              <a:ext uri="{FF2B5EF4-FFF2-40B4-BE49-F238E27FC236}">
                <a16:creationId xmlns:a16="http://schemas.microsoft.com/office/drawing/2014/main" id="{DCDE1DB4-D7B9-439F-B205-2BD423E2D5AE}"/>
              </a:ext>
            </a:extLst>
          </p:cNvPr>
          <p:cNvSpPr>
            <a:spLocks xmlns:a="http://schemas.openxmlformats.org/drawingml/2006/main" noGrp="1"/>
          </p:cNvSpPr>
          <p:nvPr/>
        </p:nvSpPr>
        <p:spPr>
          <a:xfrm xmlns:a="http://schemas.openxmlformats.org/drawingml/2006/main">
            <a:off x="609600" y="3409950"/>
            <a:ext cx="447675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a:solidFill>
                  <a:srgbClr val="F6F1FF"/>
                </a:solidFill>
                <a:latin typeface="DejaVu Sans"/>
                <a:ea typeface="DejaVu Sans"/>
                <a:cs typeface="DejaVu Sans"/>
              </a:defRPr>
            </a:defPPr>
            <a:lvl1pPr algn="l">
              <a:defRPr sz="2475">
                <a:solidFill>
                  <a:srgbClr val="F6F1FF"/>
                </a:solidFill>
                <a:latin typeface="DejaVu Sans"/>
                <a:ea typeface="DejaVu Sans"/>
                <a:cs typeface="DejaVu Sans"/>
              </a:defRPr>
            </a:lvl1pPr>
            <a:lvl2pPr algn="l">
              <a:defRPr sz="2475">
                <a:solidFill>
                  <a:srgbClr val="F6F1FF"/>
                </a:solidFill>
                <a:latin typeface="DejaVu Sans"/>
                <a:ea typeface="DejaVu Sans"/>
                <a:cs typeface="DejaVu Sans"/>
              </a:defRPr>
            </a:lvl2pPr>
            <a:lvl3pPr algn="l">
              <a:defRPr sz="2475">
                <a:solidFill>
                  <a:srgbClr val="F6F1FF"/>
                </a:solidFill>
                <a:latin typeface="DejaVu Sans"/>
                <a:ea typeface="DejaVu Sans"/>
                <a:cs typeface="DejaVu Sans"/>
              </a:defRPr>
            </a:lvl3pPr>
            <a:lvl4pPr algn="l">
              <a:defRPr sz="2475">
                <a:solidFill>
                  <a:srgbClr val="F6F1FF"/>
                </a:solidFill>
                <a:latin typeface="DejaVu Sans"/>
                <a:ea typeface="DejaVu Sans"/>
                <a:cs typeface="DejaVu Sans"/>
              </a:defRPr>
            </a:lvl4pPr>
            <a:lvl5pPr algn="l">
              <a:defRPr sz="2475">
                <a:solidFill>
                  <a:srgbClr val="F6F1FF"/>
                </a:solidFill>
                <a:latin typeface="DejaVu Sans"/>
                <a:ea typeface="DejaVu Sans"/>
                <a:cs typeface="DejaVu Sans"/>
              </a:defRPr>
            </a:lvl5pPr>
            <a:lvl6pPr algn="l">
              <a:defRPr sz="2475">
                <a:solidFill>
                  <a:srgbClr val="F6F1FF"/>
                </a:solidFill>
                <a:latin typeface="DejaVu Sans"/>
                <a:ea typeface="DejaVu Sans"/>
                <a:cs typeface="DejaVu Sans"/>
              </a:defRPr>
            </a:lvl6pPr>
            <a:lvl7pPr algn="l">
              <a:defRPr sz="2475">
                <a:solidFill>
                  <a:srgbClr val="F6F1FF"/>
                </a:solidFill>
                <a:latin typeface="DejaVu Sans"/>
                <a:ea typeface="DejaVu Sans"/>
                <a:cs typeface="DejaVu Sans"/>
              </a:defRPr>
            </a:lvl7pPr>
            <a:lvl8pPr algn="l">
              <a:defRPr sz="2475">
                <a:solidFill>
                  <a:srgbClr val="F6F1FF"/>
                </a:solidFill>
                <a:latin typeface="DejaVu Sans"/>
                <a:ea typeface="DejaVu Sans"/>
                <a:cs typeface="DejaVu Sans"/>
              </a:defRPr>
            </a:lvl8pPr>
            <a:lvl9pPr algn="l">
              <a:defRPr sz="2475">
                <a:solidFill>
                  <a:srgbClr val="F6F1FF"/>
                </a:solidFill>
                <a:latin typeface="DejaVu Sans"/>
                <a:ea typeface="DejaVu Sans"/>
                <a:cs typeface="DejaVu Sans"/>
              </a:defRPr>
            </a:lvl9pPr>
          </a:lstStyle>
          <a:p xmlns:a="http://schemas.openxmlformats.org/drawingml/2006/main">
            <a:pPr algn="l">
              <a:defRPr sz="2475">
                <a:solidFill>
                  <a:srgbClr val="F6F1FF"/>
                </a:solidFill>
                <a:latin typeface="DejaVu Sans"/>
                <a:ea typeface="DejaVu Sans"/>
                <a:cs typeface="DejaVu Sans"/>
              </a:defRPr>
            </a:pPr>
            <a:r>
              <a:rPr sz="2475">
                <a:solidFill>
                  <a:srgbClr val="F6F1FF"/>
                </a:solidFill>
                <a:latin typeface="DejaVu Sans"/>
                <a:ea typeface="DejaVu Sans"/>
                <a:cs typeface="DejaVu Sans"/>
              </a:rPr>
              <a:t>La señal inicial orienta el destino de la gónada.</a:t>
            </a:r>
          </a:p>
        </p:txBody>
      </p:sp>
      <p:sp>
        <p:nvSpPr>
          <p:cNvPr id="8" name="text-7">
            <a:extLst xmlns:a="http://schemas.openxmlformats.org/drawingml/2006/main">
              <a:ext uri="{FF2B5EF4-FFF2-40B4-BE49-F238E27FC236}">
                <a16:creationId xmlns:a16="http://schemas.microsoft.com/office/drawing/2014/main" id="{6C4EC6AA-BD41-4013-8137-04DF20660215}"/>
              </a:ext>
            </a:extLst>
          </p:cNvPr>
          <p:cNvSpPr>
            <a:spLocks xmlns:a="http://schemas.openxmlformats.org/drawingml/2006/main" noGrp="1"/>
          </p:cNvSpPr>
          <p:nvPr/>
        </p:nvSpPr>
        <p:spPr>
          <a:xfrm xmlns:a="http://schemas.openxmlformats.org/drawingml/2006/main">
            <a:off x="7105650" y="3409950"/>
            <a:ext cx="4476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a:solidFill>
                  <a:srgbClr val="F6F1FF"/>
                </a:solidFill>
                <a:latin typeface="DejaVu Sans"/>
                <a:ea typeface="DejaVu Sans"/>
                <a:cs typeface="DejaVu Sans"/>
              </a:defRPr>
            </a:defPPr>
            <a:lvl1pPr algn="l">
              <a:defRPr sz="2475">
                <a:solidFill>
                  <a:srgbClr val="F6F1FF"/>
                </a:solidFill>
                <a:latin typeface="DejaVu Sans"/>
                <a:ea typeface="DejaVu Sans"/>
                <a:cs typeface="DejaVu Sans"/>
              </a:defRPr>
            </a:lvl1pPr>
            <a:lvl2pPr algn="l">
              <a:defRPr sz="2475">
                <a:solidFill>
                  <a:srgbClr val="F6F1FF"/>
                </a:solidFill>
                <a:latin typeface="DejaVu Sans"/>
                <a:ea typeface="DejaVu Sans"/>
                <a:cs typeface="DejaVu Sans"/>
              </a:defRPr>
            </a:lvl2pPr>
            <a:lvl3pPr algn="l">
              <a:defRPr sz="2475">
                <a:solidFill>
                  <a:srgbClr val="F6F1FF"/>
                </a:solidFill>
                <a:latin typeface="DejaVu Sans"/>
                <a:ea typeface="DejaVu Sans"/>
                <a:cs typeface="DejaVu Sans"/>
              </a:defRPr>
            </a:lvl3pPr>
            <a:lvl4pPr algn="l">
              <a:defRPr sz="2475">
                <a:solidFill>
                  <a:srgbClr val="F6F1FF"/>
                </a:solidFill>
                <a:latin typeface="DejaVu Sans"/>
                <a:ea typeface="DejaVu Sans"/>
                <a:cs typeface="DejaVu Sans"/>
              </a:defRPr>
            </a:lvl4pPr>
            <a:lvl5pPr algn="l">
              <a:defRPr sz="2475">
                <a:solidFill>
                  <a:srgbClr val="F6F1FF"/>
                </a:solidFill>
                <a:latin typeface="DejaVu Sans"/>
                <a:ea typeface="DejaVu Sans"/>
                <a:cs typeface="DejaVu Sans"/>
              </a:defRPr>
            </a:lvl5pPr>
            <a:lvl6pPr algn="l">
              <a:defRPr sz="2475">
                <a:solidFill>
                  <a:srgbClr val="F6F1FF"/>
                </a:solidFill>
                <a:latin typeface="DejaVu Sans"/>
                <a:ea typeface="DejaVu Sans"/>
                <a:cs typeface="DejaVu Sans"/>
              </a:defRPr>
            </a:lvl6pPr>
            <a:lvl7pPr algn="l">
              <a:defRPr sz="2475">
                <a:solidFill>
                  <a:srgbClr val="F6F1FF"/>
                </a:solidFill>
                <a:latin typeface="DejaVu Sans"/>
                <a:ea typeface="DejaVu Sans"/>
                <a:cs typeface="DejaVu Sans"/>
              </a:defRPr>
            </a:lvl7pPr>
            <a:lvl8pPr algn="l">
              <a:defRPr sz="2475">
                <a:solidFill>
                  <a:srgbClr val="F6F1FF"/>
                </a:solidFill>
                <a:latin typeface="DejaVu Sans"/>
                <a:ea typeface="DejaVu Sans"/>
                <a:cs typeface="DejaVu Sans"/>
              </a:defRPr>
            </a:lvl8pPr>
            <a:lvl9pPr algn="l">
              <a:defRPr sz="2475">
                <a:solidFill>
                  <a:srgbClr val="F6F1FF"/>
                </a:solidFill>
                <a:latin typeface="DejaVu Sans"/>
                <a:ea typeface="DejaVu Sans"/>
                <a:cs typeface="DejaVu Sans"/>
              </a:defRPr>
            </a:lvl9pPr>
          </a:lstStyle>
          <a:p xmlns:a="http://schemas.openxmlformats.org/drawingml/2006/main">
            <a:pPr algn="l">
              <a:defRPr sz="2475">
                <a:solidFill>
                  <a:srgbClr val="F6F1FF"/>
                </a:solidFill>
                <a:latin typeface="DejaVu Sans"/>
                <a:ea typeface="DejaVu Sans"/>
                <a:cs typeface="DejaVu Sans"/>
              </a:defRPr>
            </a:pPr>
            <a:r>
              <a:rPr sz="2475">
                <a:solidFill>
                  <a:srgbClr val="F6F1FF"/>
                </a:solidFill>
                <a:latin typeface="DejaVu Sans"/>
                <a:ea typeface="DejaVu Sans"/>
                <a:cs typeface="DejaVu Sans"/>
              </a:rPr>
              <a:t>Las células y los tejidos desarrollan características sexuales.</a:t>
            </a:r>
          </a:p>
        </p:txBody>
      </p:sp>
      <p:sp>
        <p:nvSpPr>
          <p:cNvPr id="9" name="text-8">
            <a:extLst xmlns:a="http://schemas.openxmlformats.org/drawingml/2006/main">
              <a:ext uri="{FF2B5EF4-FFF2-40B4-BE49-F238E27FC236}">
                <a16:creationId xmlns:a16="http://schemas.microsoft.com/office/drawing/2014/main" id="{994996B9-A1E6-46BD-B48C-8B862F2A215C}"/>
              </a:ext>
            </a:extLst>
          </p:cNvPr>
          <p:cNvSpPr>
            <a:spLocks xmlns:a="http://schemas.openxmlformats.org/drawingml/2006/main" noGrp="1"/>
          </p:cNvSpPr>
          <p:nvPr/>
        </p:nvSpPr>
        <p:spPr>
          <a:xfrm xmlns:a="http://schemas.openxmlformats.org/drawingml/2006/main">
            <a:off x="609600" y="5505450"/>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93DBCB"/>
                </a:solidFill>
                <a:latin typeface="DejaVu Sans"/>
                <a:ea typeface="DejaVu Sans"/>
                <a:cs typeface="DejaVu Sans"/>
              </a:defRPr>
            </a:defPPr>
            <a:lvl1pPr algn="l">
              <a:defRPr sz="2175" b="1">
                <a:solidFill>
                  <a:srgbClr val="93DBCB"/>
                </a:solidFill>
                <a:latin typeface="DejaVu Sans"/>
                <a:ea typeface="DejaVu Sans"/>
                <a:cs typeface="DejaVu Sans"/>
              </a:defRPr>
            </a:lvl1pPr>
            <a:lvl2pPr algn="l">
              <a:defRPr sz="2175" b="1">
                <a:solidFill>
                  <a:srgbClr val="93DBCB"/>
                </a:solidFill>
                <a:latin typeface="DejaVu Sans"/>
                <a:ea typeface="DejaVu Sans"/>
                <a:cs typeface="DejaVu Sans"/>
              </a:defRPr>
            </a:lvl2pPr>
            <a:lvl3pPr algn="l">
              <a:defRPr sz="2175" b="1">
                <a:solidFill>
                  <a:srgbClr val="93DBCB"/>
                </a:solidFill>
                <a:latin typeface="DejaVu Sans"/>
                <a:ea typeface="DejaVu Sans"/>
                <a:cs typeface="DejaVu Sans"/>
              </a:defRPr>
            </a:lvl3pPr>
            <a:lvl4pPr algn="l">
              <a:defRPr sz="2175" b="1">
                <a:solidFill>
                  <a:srgbClr val="93DBCB"/>
                </a:solidFill>
                <a:latin typeface="DejaVu Sans"/>
                <a:ea typeface="DejaVu Sans"/>
                <a:cs typeface="DejaVu Sans"/>
              </a:defRPr>
            </a:lvl4pPr>
            <a:lvl5pPr algn="l">
              <a:defRPr sz="2175" b="1">
                <a:solidFill>
                  <a:srgbClr val="93DBCB"/>
                </a:solidFill>
                <a:latin typeface="DejaVu Sans"/>
                <a:ea typeface="DejaVu Sans"/>
                <a:cs typeface="DejaVu Sans"/>
              </a:defRPr>
            </a:lvl5pPr>
            <a:lvl6pPr algn="l">
              <a:defRPr sz="2175" b="1">
                <a:solidFill>
                  <a:srgbClr val="93DBCB"/>
                </a:solidFill>
                <a:latin typeface="DejaVu Sans"/>
                <a:ea typeface="DejaVu Sans"/>
                <a:cs typeface="DejaVu Sans"/>
              </a:defRPr>
            </a:lvl6pPr>
            <a:lvl7pPr algn="l">
              <a:defRPr sz="2175" b="1">
                <a:solidFill>
                  <a:srgbClr val="93DBCB"/>
                </a:solidFill>
                <a:latin typeface="DejaVu Sans"/>
                <a:ea typeface="DejaVu Sans"/>
                <a:cs typeface="DejaVu Sans"/>
              </a:defRPr>
            </a:lvl7pPr>
            <a:lvl8pPr algn="l">
              <a:defRPr sz="2175" b="1">
                <a:solidFill>
                  <a:srgbClr val="93DBCB"/>
                </a:solidFill>
                <a:latin typeface="DejaVu Sans"/>
                <a:ea typeface="DejaVu Sans"/>
                <a:cs typeface="DejaVu Sans"/>
              </a:defRPr>
            </a:lvl8pPr>
            <a:lvl9pPr algn="l">
              <a:defRPr sz="2175" b="1">
                <a:solidFill>
                  <a:srgbClr val="93DBCB"/>
                </a:solidFill>
                <a:latin typeface="DejaVu Sans"/>
                <a:ea typeface="DejaVu Sans"/>
                <a:cs typeface="DejaVu Sans"/>
              </a:defRPr>
            </a:lvl9pPr>
          </a:lstStyle>
          <a:p xmlns:a="http://schemas.openxmlformats.org/drawingml/2006/main">
            <a:pPr algn="l">
              <a:defRPr sz="2175" b="1">
                <a:solidFill>
                  <a:srgbClr val="93DBCB"/>
                </a:solidFill>
                <a:latin typeface="DejaVu Sans"/>
                <a:ea typeface="DejaVu Sans"/>
                <a:cs typeface="DejaVu Sans"/>
              </a:defRPr>
            </a:pPr>
            <a:r>
              <a:rPr sz="2175" b="1">
                <a:solidFill>
                  <a:srgbClr val="93DBCB"/>
                </a:solidFill>
                <a:latin typeface="DejaVu Sans"/>
                <a:ea typeface="DejaVu Sans"/>
                <a:cs typeface="DejaVu Sans"/>
              </a:rPr>
              <a:t>En mamíferos, genes y hormonas coordinan el desarrollo embrionario.</a:t>
            </a:r>
          </a:p>
        </p:txBody>
      </p:sp>
    </p:spTree>
    <p:extLst>
      <p:ext uri="{BB962C8B-B14F-4D97-AF65-F5344CB8AC3E}">
        <p14:creationId xmlns:p14="http://schemas.microsoft.com/office/powerpoint/2010/main" val="172887258"/>
      </p:ext>
    </p:extLst>
  </p:cSld>
</p:sld>
</file>

<file path=ppt/slides/slide6.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17" name="section">
            <a:extLst xmlns:a="http://schemas.openxmlformats.org/drawingml/2006/main">
              <a:ext uri="{FF2B5EF4-FFF2-40B4-BE49-F238E27FC236}">
                <a16:creationId xmlns:a16="http://schemas.microsoft.com/office/drawing/2014/main" id="{3CE962C9-9AED-4686-9D54-267630FE1849}"/>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2  DIFERENCIACIÓN SEXUAL</a:t>
            </a:r>
          </a:p>
        </p:txBody>
      </p:sp>
      <p:sp>
        <p:nvSpPr>
          <p:cNvPr id="2" name="title">
            <a:extLst xmlns:a="http://schemas.openxmlformats.org/drawingml/2006/main">
              <a:ext uri="{FF2B5EF4-FFF2-40B4-BE49-F238E27FC236}">
                <a16:creationId xmlns:a16="http://schemas.microsoft.com/office/drawing/2014/main" id="{1061BF3E-750D-4198-9240-E5DCD869E2EE}"/>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Cuatro niveles del desarrollo sexual</a:t>
            </a:r>
          </a:p>
        </p:txBody>
      </p:sp>
      <p:sp>
        <p:nvSpPr>
          <p:cNvPr id="3" name="folio">
            <a:extLst xmlns:a="http://schemas.openxmlformats.org/drawingml/2006/main">
              <a:ext uri="{FF2B5EF4-FFF2-40B4-BE49-F238E27FC236}">
                <a16:creationId xmlns:a16="http://schemas.microsoft.com/office/drawing/2014/main" id="{51ED02DE-625C-47DE-A7D5-70B8761058B1}"/>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6 / 16</a:t>
            </a:r>
          </a:p>
        </p:txBody>
      </p:sp>
      <p:sp>
        <p:nvSpPr>
          <p:cNvPr id="4" name="text-3">
            <a:extLst xmlns:a="http://schemas.openxmlformats.org/drawingml/2006/main">
              <a:ext uri="{FF2B5EF4-FFF2-40B4-BE49-F238E27FC236}">
                <a16:creationId xmlns:a16="http://schemas.microsoft.com/office/drawing/2014/main" id="{4F3AA096-C27F-4C6C-A4AB-A5476E6BC576}"/>
              </a:ext>
            </a:extLst>
          </p:cNvPr>
          <p:cNvSpPr>
            <a:spLocks xmlns:a="http://schemas.openxmlformats.org/drawingml/2006/main" noGrp="1"/>
          </p:cNvSpPr>
          <p:nvPr/>
        </p:nvSpPr>
        <p:spPr>
          <a:xfrm xmlns:a="http://schemas.openxmlformats.org/drawingml/2006/main">
            <a:off x="609600" y="1933575"/>
            <a:ext cx="666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BFA1F0"/>
                </a:solidFill>
                <a:latin typeface="DejaVu Sans"/>
                <a:ea typeface="DejaVu Sans"/>
                <a:cs typeface="DejaVu Sans"/>
              </a:defRPr>
            </a:defPPr>
            <a:lvl1pPr algn="l">
              <a:defRPr sz="3150" b="1">
                <a:solidFill>
                  <a:srgbClr val="BFA1F0"/>
                </a:solidFill>
                <a:latin typeface="DejaVu Sans"/>
                <a:ea typeface="DejaVu Sans"/>
                <a:cs typeface="DejaVu Sans"/>
              </a:defRPr>
            </a:lvl1pPr>
            <a:lvl2pPr algn="l">
              <a:defRPr sz="3150" b="1">
                <a:solidFill>
                  <a:srgbClr val="BFA1F0"/>
                </a:solidFill>
                <a:latin typeface="DejaVu Sans"/>
                <a:ea typeface="DejaVu Sans"/>
                <a:cs typeface="DejaVu Sans"/>
              </a:defRPr>
            </a:lvl2pPr>
            <a:lvl3pPr algn="l">
              <a:defRPr sz="3150" b="1">
                <a:solidFill>
                  <a:srgbClr val="BFA1F0"/>
                </a:solidFill>
                <a:latin typeface="DejaVu Sans"/>
                <a:ea typeface="DejaVu Sans"/>
                <a:cs typeface="DejaVu Sans"/>
              </a:defRPr>
            </a:lvl3pPr>
            <a:lvl4pPr algn="l">
              <a:defRPr sz="3150" b="1">
                <a:solidFill>
                  <a:srgbClr val="BFA1F0"/>
                </a:solidFill>
                <a:latin typeface="DejaVu Sans"/>
                <a:ea typeface="DejaVu Sans"/>
                <a:cs typeface="DejaVu Sans"/>
              </a:defRPr>
            </a:lvl4pPr>
            <a:lvl5pPr algn="l">
              <a:defRPr sz="3150" b="1">
                <a:solidFill>
                  <a:srgbClr val="BFA1F0"/>
                </a:solidFill>
                <a:latin typeface="DejaVu Sans"/>
                <a:ea typeface="DejaVu Sans"/>
                <a:cs typeface="DejaVu Sans"/>
              </a:defRPr>
            </a:lvl5pPr>
            <a:lvl6pPr algn="l">
              <a:defRPr sz="3150" b="1">
                <a:solidFill>
                  <a:srgbClr val="BFA1F0"/>
                </a:solidFill>
                <a:latin typeface="DejaVu Sans"/>
                <a:ea typeface="DejaVu Sans"/>
                <a:cs typeface="DejaVu Sans"/>
              </a:defRPr>
            </a:lvl6pPr>
            <a:lvl7pPr algn="l">
              <a:defRPr sz="3150" b="1">
                <a:solidFill>
                  <a:srgbClr val="BFA1F0"/>
                </a:solidFill>
                <a:latin typeface="DejaVu Sans"/>
                <a:ea typeface="DejaVu Sans"/>
                <a:cs typeface="DejaVu Sans"/>
              </a:defRPr>
            </a:lvl7pPr>
            <a:lvl8pPr algn="l">
              <a:defRPr sz="3150" b="1">
                <a:solidFill>
                  <a:srgbClr val="BFA1F0"/>
                </a:solidFill>
                <a:latin typeface="DejaVu Sans"/>
                <a:ea typeface="DejaVu Sans"/>
                <a:cs typeface="DejaVu Sans"/>
              </a:defRPr>
            </a:lvl8pPr>
            <a:lvl9pPr algn="l">
              <a:defRPr sz="3150" b="1">
                <a:solidFill>
                  <a:srgbClr val="BFA1F0"/>
                </a:solidFill>
                <a:latin typeface="DejaVu Sans"/>
                <a:ea typeface="DejaVu Sans"/>
                <a:cs typeface="DejaVu Sans"/>
              </a:defRPr>
            </a:lvl9pPr>
          </a:lstStyle>
          <a:p xmlns:a="http://schemas.openxmlformats.org/drawingml/2006/main">
            <a:pPr algn="l">
              <a:defRPr sz="3150" b="1">
                <a:solidFill>
                  <a:srgbClr val="BFA1F0"/>
                </a:solidFill>
                <a:latin typeface="DejaVu Sans"/>
                <a:ea typeface="DejaVu Sans"/>
                <a:cs typeface="DejaVu Sans"/>
              </a:defRPr>
            </a:pPr>
            <a:r>
              <a:rPr sz="3150" b="1">
                <a:solidFill>
                  <a:srgbClr val="BFA1F0"/>
                </a:solidFill>
                <a:latin typeface="DejaVu Sans"/>
                <a:ea typeface="DejaVu Sans"/>
                <a:cs typeface="DejaVu Sans"/>
              </a:rPr>
              <a:t>1</a:t>
            </a:r>
          </a:p>
        </p:txBody>
      </p:sp>
      <p:sp>
        <p:nvSpPr>
          <p:cNvPr id="5" name="text-4">
            <a:extLst xmlns:a="http://schemas.openxmlformats.org/drawingml/2006/main">
              <a:ext uri="{FF2B5EF4-FFF2-40B4-BE49-F238E27FC236}">
                <a16:creationId xmlns:a16="http://schemas.microsoft.com/office/drawing/2014/main" id="{D072B5AC-5AF7-4FE1-A93E-288AE2A79FDF}"/>
              </a:ext>
            </a:extLst>
          </p:cNvPr>
          <p:cNvSpPr>
            <a:spLocks xmlns:a="http://schemas.openxmlformats.org/drawingml/2006/main" noGrp="1"/>
          </p:cNvSpPr>
          <p:nvPr/>
        </p:nvSpPr>
        <p:spPr>
          <a:xfrm xmlns:a="http://schemas.openxmlformats.org/drawingml/2006/main">
            <a:off x="1466850" y="1933575"/>
            <a:ext cx="320992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F6F1FF"/>
                </a:solidFill>
                <a:latin typeface="DejaVu Sans"/>
                <a:ea typeface="DejaVu Sans"/>
                <a:cs typeface="DejaVu Sans"/>
              </a:defRPr>
            </a:defPPr>
            <a:lvl1pPr algn="l">
              <a:defRPr sz="2325" b="1">
                <a:solidFill>
                  <a:srgbClr val="F6F1FF"/>
                </a:solidFill>
                <a:latin typeface="DejaVu Sans"/>
                <a:ea typeface="DejaVu Sans"/>
                <a:cs typeface="DejaVu Sans"/>
              </a:defRPr>
            </a:lvl1pPr>
            <a:lvl2pPr algn="l">
              <a:defRPr sz="2325" b="1">
                <a:solidFill>
                  <a:srgbClr val="F6F1FF"/>
                </a:solidFill>
                <a:latin typeface="DejaVu Sans"/>
                <a:ea typeface="DejaVu Sans"/>
                <a:cs typeface="DejaVu Sans"/>
              </a:defRPr>
            </a:lvl2pPr>
            <a:lvl3pPr algn="l">
              <a:defRPr sz="2325" b="1">
                <a:solidFill>
                  <a:srgbClr val="F6F1FF"/>
                </a:solidFill>
                <a:latin typeface="DejaVu Sans"/>
                <a:ea typeface="DejaVu Sans"/>
                <a:cs typeface="DejaVu Sans"/>
              </a:defRPr>
            </a:lvl3pPr>
            <a:lvl4pPr algn="l">
              <a:defRPr sz="2325" b="1">
                <a:solidFill>
                  <a:srgbClr val="F6F1FF"/>
                </a:solidFill>
                <a:latin typeface="DejaVu Sans"/>
                <a:ea typeface="DejaVu Sans"/>
                <a:cs typeface="DejaVu Sans"/>
              </a:defRPr>
            </a:lvl4pPr>
            <a:lvl5pPr algn="l">
              <a:defRPr sz="2325" b="1">
                <a:solidFill>
                  <a:srgbClr val="F6F1FF"/>
                </a:solidFill>
                <a:latin typeface="DejaVu Sans"/>
                <a:ea typeface="DejaVu Sans"/>
                <a:cs typeface="DejaVu Sans"/>
              </a:defRPr>
            </a:lvl5pPr>
            <a:lvl6pPr algn="l">
              <a:defRPr sz="2325" b="1">
                <a:solidFill>
                  <a:srgbClr val="F6F1FF"/>
                </a:solidFill>
                <a:latin typeface="DejaVu Sans"/>
                <a:ea typeface="DejaVu Sans"/>
                <a:cs typeface="DejaVu Sans"/>
              </a:defRPr>
            </a:lvl6pPr>
            <a:lvl7pPr algn="l">
              <a:defRPr sz="2325" b="1">
                <a:solidFill>
                  <a:srgbClr val="F6F1FF"/>
                </a:solidFill>
                <a:latin typeface="DejaVu Sans"/>
                <a:ea typeface="DejaVu Sans"/>
                <a:cs typeface="DejaVu Sans"/>
              </a:defRPr>
            </a:lvl7pPr>
            <a:lvl8pPr algn="l">
              <a:defRPr sz="2325" b="1">
                <a:solidFill>
                  <a:srgbClr val="F6F1FF"/>
                </a:solidFill>
                <a:latin typeface="DejaVu Sans"/>
                <a:ea typeface="DejaVu Sans"/>
                <a:cs typeface="DejaVu Sans"/>
              </a:defRPr>
            </a:lvl8pPr>
            <a:lvl9pPr algn="l">
              <a:defRPr sz="2325" b="1">
                <a:solidFill>
                  <a:srgbClr val="F6F1FF"/>
                </a:solidFill>
                <a:latin typeface="DejaVu Sans"/>
                <a:ea typeface="DejaVu Sans"/>
                <a:cs typeface="DejaVu Sans"/>
              </a:defRPr>
            </a:lvl9pPr>
          </a:lstStyle>
          <a:p xmlns:a="http://schemas.openxmlformats.org/drawingml/2006/main">
            <a:pPr algn="l">
              <a:defRPr sz="2325" b="1">
                <a:solidFill>
                  <a:srgbClr val="F6F1FF"/>
                </a:solidFill>
                <a:latin typeface="DejaVu Sans"/>
                <a:ea typeface="DejaVu Sans"/>
                <a:cs typeface="DejaVu Sans"/>
              </a:defRPr>
            </a:pPr>
            <a:r>
              <a:rPr sz="2325" b="1">
                <a:solidFill>
                  <a:srgbClr val="F6F1FF"/>
                </a:solidFill>
                <a:latin typeface="DejaVu Sans"/>
                <a:ea typeface="DejaVu Sans"/>
                <a:cs typeface="DejaVu Sans"/>
              </a:rPr>
              <a:t>Cromosómico</a:t>
            </a:r>
          </a:p>
        </p:txBody>
      </p:sp>
      <p:sp>
        <p:nvSpPr>
          <p:cNvPr id="6" name="text-5">
            <a:extLst xmlns:a="http://schemas.openxmlformats.org/drawingml/2006/main">
              <a:ext uri="{FF2B5EF4-FFF2-40B4-BE49-F238E27FC236}">
                <a16:creationId xmlns:a16="http://schemas.microsoft.com/office/drawing/2014/main" id="{80CB939F-C7C1-484A-9C3D-3070F82559D9}"/>
              </a:ext>
            </a:extLst>
          </p:cNvPr>
          <p:cNvSpPr>
            <a:spLocks xmlns:a="http://schemas.openxmlformats.org/drawingml/2006/main" noGrp="1"/>
          </p:cNvSpPr>
          <p:nvPr/>
        </p:nvSpPr>
        <p:spPr>
          <a:xfrm xmlns:a="http://schemas.openxmlformats.org/drawingml/2006/main">
            <a:off x="4857750" y="1933575"/>
            <a:ext cx="67246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Constitución genética, como XX o XY.</a:t>
            </a:r>
          </a:p>
        </p:txBody>
      </p:sp>
      <p:sp>
        <p:nvSpPr>
          <p:cNvPr id="7" name="text-6">
            <a:extLst xmlns:a="http://schemas.openxmlformats.org/drawingml/2006/main">
              <a:ext uri="{FF2B5EF4-FFF2-40B4-BE49-F238E27FC236}">
                <a16:creationId xmlns:a16="http://schemas.microsoft.com/office/drawing/2014/main" id="{A8A980B3-5A6E-4BBD-ABBE-1BAC27882965}"/>
              </a:ext>
            </a:extLst>
          </p:cNvPr>
          <p:cNvSpPr>
            <a:spLocks xmlns:a="http://schemas.openxmlformats.org/drawingml/2006/main" noGrp="1"/>
          </p:cNvSpPr>
          <p:nvPr/>
        </p:nvSpPr>
        <p:spPr>
          <a:xfrm xmlns:a="http://schemas.openxmlformats.org/drawingml/2006/main">
            <a:off x="609600" y="2867025"/>
            <a:ext cx="666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93DBCB"/>
                </a:solidFill>
                <a:latin typeface="DejaVu Sans"/>
                <a:ea typeface="DejaVu Sans"/>
                <a:cs typeface="DejaVu Sans"/>
              </a:defRPr>
            </a:defPPr>
            <a:lvl1pPr algn="l">
              <a:defRPr sz="3150" b="1">
                <a:solidFill>
                  <a:srgbClr val="93DBCB"/>
                </a:solidFill>
                <a:latin typeface="DejaVu Sans"/>
                <a:ea typeface="DejaVu Sans"/>
                <a:cs typeface="DejaVu Sans"/>
              </a:defRPr>
            </a:lvl1pPr>
            <a:lvl2pPr algn="l">
              <a:defRPr sz="3150" b="1">
                <a:solidFill>
                  <a:srgbClr val="93DBCB"/>
                </a:solidFill>
                <a:latin typeface="DejaVu Sans"/>
                <a:ea typeface="DejaVu Sans"/>
                <a:cs typeface="DejaVu Sans"/>
              </a:defRPr>
            </a:lvl2pPr>
            <a:lvl3pPr algn="l">
              <a:defRPr sz="3150" b="1">
                <a:solidFill>
                  <a:srgbClr val="93DBCB"/>
                </a:solidFill>
                <a:latin typeface="DejaVu Sans"/>
                <a:ea typeface="DejaVu Sans"/>
                <a:cs typeface="DejaVu Sans"/>
              </a:defRPr>
            </a:lvl3pPr>
            <a:lvl4pPr algn="l">
              <a:defRPr sz="3150" b="1">
                <a:solidFill>
                  <a:srgbClr val="93DBCB"/>
                </a:solidFill>
                <a:latin typeface="DejaVu Sans"/>
                <a:ea typeface="DejaVu Sans"/>
                <a:cs typeface="DejaVu Sans"/>
              </a:defRPr>
            </a:lvl4pPr>
            <a:lvl5pPr algn="l">
              <a:defRPr sz="3150" b="1">
                <a:solidFill>
                  <a:srgbClr val="93DBCB"/>
                </a:solidFill>
                <a:latin typeface="DejaVu Sans"/>
                <a:ea typeface="DejaVu Sans"/>
                <a:cs typeface="DejaVu Sans"/>
              </a:defRPr>
            </a:lvl5pPr>
            <a:lvl6pPr algn="l">
              <a:defRPr sz="3150" b="1">
                <a:solidFill>
                  <a:srgbClr val="93DBCB"/>
                </a:solidFill>
                <a:latin typeface="DejaVu Sans"/>
                <a:ea typeface="DejaVu Sans"/>
                <a:cs typeface="DejaVu Sans"/>
              </a:defRPr>
            </a:lvl6pPr>
            <a:lvl7pPr algn="l">
              <a:defRPr sz="3150" b="1">
                <a:solidFill>
                  <a:srgbClr val="93DBCB"/>
                </a:solidFill>
                <a:latin typeface="DejaVu Sans"/>
                <a:ea typeface="DejaVu Sans"/>
                <a:cs typeface="DejaVu Sans"/>
              </a:defRPr>
            </a:lvl7pPr>
            <a:lvl8pPr algn="l">
              <a:defRPr sz="3150" b="1">
                <a:solidFill>
                  <a:srgbClr val="93DBCB"/>
                </a:solidFill>
                <a:latin typeface="DejaVu Sans"/>
                <a:ea typeface="DejaVu Sans"/>
                <a:cs typeface="DejaVu Sans"/>
              </a:defRPr>
            </a:lvl8pPr>
            <a:lvl9pPr algn="l">
              <a:defRPr sz="3150" b="1">
                <a:solidFill>
                  <a:srgbClr val="93DBCB"/>
                </a:solidFill>
                <a:latin typeface="DejaVu Sans"/>
                <a:ea typeface="DejaVu Sans"/>
                <a:cs typeface="DejaVu Sans"/>
              </a:defRPr>
            </a:lvl9pPr>
          </a:lstStyle>
          <a:p xmlns:a="http://schemas.openxmlformats.org/drawingml/2006/main">
            <a:pPr algn="l">
              <a:defRPr sz="3150" b="1">
                <a:solidFill>
                  <a:srgbClr val="93DBCB"/>
                </a:solidFill>
                <a:latin typeface="DejaVu Sans"/>
                <a:ea typeface="DejaVu Sans"/>
                <a:cs typeface="DejaVu Sans"/>
              </a:defRPr>
            </a:pPr>
            <a:r>
              <a:rPr sz="3150" b="1">
                <a:solidFill>
                  <a:srgbClr val="93DBCB"/>
                </a:solidFill>
                <a:latin typeface="DejaVu Sans"/>
                <a:ea typeface="DejaVu Sans"/>
                <a:cs typeface="DejaVu Sans"/>
              </a:rPr>
              <a:t>2</a:t>
            </a:r>
          </a:p>
        </p:txBody>
      </p:sp>
      <p:sp>
        <p:nvSpPr>
          <p:cNvPr id="8" name="text-7">
            <a:extLst xmlns:a="http://schemas.openxmlformats.org/drawingml/2006/main">
              <a:ext uri="{FF2B5EF4-FFF2-40B4-BE49-F238E27FC236}">
                <a16:creationId xmlns:a16="http://schemas.microsoft.com/office/drawing/2014/main" id="{439A8ABA-F6D3-47D8-8BDF-7A2E3276DCF9}"/>
              </a:ext>
            </a:extLst>
          </p:cNvPr>
          <p:cNvSpPr>
            <a:spLocks xmlns:a="http://schemas.openxmlformats.org/drawingml/2006/main" noGrp="1"/>
          </p:cNvSpPr>
          <p:nvPr/>
        </p:nvSpPr>
        <p:spPr>
          <a:xfrm xmlns:a="http://schemas.openxmlformats.org/drawingml/2006/main">
            <a:off x="1466850" y="2867025"/>
            <a:ext cx="320992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F6F1FF"/>
                </a:solidFill>
                <a:latin typeface="DejaVu Sans"/>
                <a:ea typeface="DejaVu Sans"/>
                <a:cs typeface="DejaVu Sans"/>
              </a:defRPr>
            </a:defPPr>
            <a:lvl1pPr algn="l">
              <a:defRPr sz="2325" b="1">
                <a:solidFill>
                  <a:srgbClr val="F6F1FF"/>
                </a:solidFill>
                <a:latin typeface="DejaVu Sans"/>
                <a:ea typeface="DejaVu Sans"/>
                <a:cs typeface="DejaVu Sans"/>
              </a:defRPr>
            </a:lvl1pPr>
            <a:lvl2pPr algn="l">
              <a:defRPr sz="2325" b="1">
                <a:solidFill>
                  <a:srgbClr val="F6F1FF"/>
                </a:solidFill>
                <a:latin typeface="DejaVu Sans"/>
                <a:ea typeface="DejaVu Sans"/>
                <a:cs typeface="DejaVu Sans"/>
              </a:defRPr>
            </a:lvl2pPr>
            <a:lvl3pPr algn="l">
              <a:defRPr sz="2325" b="1">
                <a:solidFill>
                  <a:srgbClr val="F6F1FF"/>
                </a:solidFill>
                <a:latin typeface="DejaVu Sans"/>
                <a:ea typeface="DejaVu Sans"/>
                <a:cs typeface="DejaVu Sans"/>
              </a:defRPr>
            </a:lvl3pPr>
            <a:lvl4pPr algn="l">
              <a:defRPr sz="2325" b="1">
                <a:solidFill>
                  <a:srgbClr val="F6F1FF"/>
                </a:solidFill>
                <a:latin typeface="DejaVu Sans"/>
                <a:ea typeface="DejaVu Sans"/>
                <a:cs typeface="DejaVu Sans"/>
              </a:defRPr>
            </a:lvl4pPr>
            <a:lvl5pPr algn="l">
              <a:defRPr sz="2325" b="1">
                <a:solidFill>
                  <a:srgbClr val="F6F1FF"/>
                </a:solidFill>
                <a:latin typeface="DejaVu Sans"/>
                <a:ea typeface="DejaVu Sans"/>
                <a:cs typeface="DejaVu Sans"/>
              </a:defRPr>
            </a:lvl5pPr>
            <a:lvl6pPr algn="l">
              <a:defRPr sz="2325" b="1">
                <a:solidFill>
                  <a:srgbClr val="F6F1FF"/>
                </a:solidFill>
                <a:latin typeface="DejaVu Sans"/>
                <a:ea typeface="DejaVu Sans"/>
                <a:cs typeface="DejaVu Sans"/>
              </a:defRPr>
            </a:lvl6pPr>
            <a:lvl7pPr algn="l">
              <a:defRPr sz="2325" b="1">
                <a:solidFill>
                  <a:srgbClr val="F6F1FF"/>
                </a:solidFill>
                <a:latin typeface="DejaVu Sans"/>
                <a:ea typeface="DejaVu Sans"/>
                <a:cs typeface="DejaVu Sans"/>
              </a:defRPr>
            </a:lvl7pPr>
            <a:lvl8pPr algn="l">
              <a:defRPr sz="2325" b="1">
                <a:solidFill>
                  <a:srgbClr val="F6F1FF"/>
                </a:solidFill>
                <a:latin typeface="DejaVu Sans"/>
                <a:ea typeface="DejaVu Sans"/>
                <a:cs typeface="DejaVu Sans"/>
              </a:defRPr>
            </a:lvl8pPr>
            <a:lvl9pPr algn="l">
              <a:defRPr sz="2325" b="1">
                <a:solidFill>
                  <a:srgbClr val="F6F1FF"/>
                </a:solidFill>
                <a:latin typeface="DejaVu Sans"/>
                <a:ea typeface="DejaVu Sans"/>
                <a:cs typeface="DejaVu Sans"/>
              </a:defRPr>
            </a:lvl9pPr>
          </a:lstStyle>
          <a:p xmlns:a="http://schemas.openxmlformats.org/drawingml/2006/main">
            <a:pPr algn="l">
              <a:defRPr sz="2325" b="1">
                <a:solidFill>
                  <a:srgbClr val="F6F1FF"/>
                </a:solidFill>
                <a:latin typeface="DejaVu Sans"/>
                <a:ea typeface="DejaVu Sans"/>
                <a:cs typeface="DejaVu Sans"/>
              </a:defRPr>
            </a:pPr>
            <a:r>
              <a:rPr sz="2325" b="1">
                <a:solidFill>
                  <a:srgbClr val="F6F1FF"/>
                </a:solidFill>
                <a:latin typeface="DejaVu Sans"/>
                <a:ea typeface="DejaVu Sans"/>
                <a:cs typeface="DejaVu Sans"/>
              </a:rPr>
              <a:t>Gonadal</a:t>
            </a:r>
          </a:p>
        </p:txBody>
      </p:sp>
      <p:sp>
        <p:nvSpPr>
          <p:cNvPr id="9" name="text-8">
            <a:extLst xmlns:a="http://schemas.openxmlformats.org/drawingml/2006/main">
              <a:ext uri="{FF2B5EF4-FFF2-40B4-BE49-F238E27FC236}">
                <a16:creationId xmlns:a16="http://schemas.microsoft.com/office/drawing/2014/main" id="{F2E3A4B4-B52A-491A-B823-0622BC2F7CEF}"/>
              </a:ext>
            </a:extLst>
          </p:cNvPr>
          <p:cNvSpPr>
            <a:spLocks xmlns:a="http://schemas.openxmlformats.org/drawingml/2006/main" noGrp="1"/>
          </p:cNvSpPr>
          <p:nvPr/>
        </p:nvSpPr>
        <p:spPr>
          <a:xfrm xmlns:a="http://schemas.openxmlformats.org/drawingml/2006/main">
            <a:off x="4857750" y="2867025"/>
            <a:ext cx="67246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Organización de testículos u ovarios.</a:t>
            </a:r>
          </a:p>
        </p:txBody>
      </p:sp>
      <p:sp>
        <p:nvSpPr>
          <p:cNvPr id="10" name="text-9">
            <a:extLst xmlns:a="http://schemas.openxmlformats.org/drawingml/2006/main">
              <a:ext uri="{FF2B5EF4-FFF2-40B4-BE49-F238E27FC236}">
                <a16:creationId xmlns:a16="http://schemas.microsoft.com/office/drawing/2014/main" id="{0C1F7C1D-81EF-4FD3-A3C1-58731CDC92A8}"/>
              </a:ext>
            </a:extLst>
          </p:cNvPr>
          <p:cNvSpPr>
            <a:spLocks xmlns:a="http://schemas.openxmlformats.org/drawingml/2006/main" noGrp="1"/>
          </p:cNvSpPr>
          <p:nvPr/>
        </p:nvSpPr>
        <p:spPr>
          <a:xfrm xmlns:a="http://schemas.openxmlformats.org/drawingml/2006/main">
            <a:off x="609600" y="3800475"/>
            <a:ext cx="666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BFA1F0"/>
                </a:solidFill>
                <a:latin typeface="DejaVu Sans"/>
                <a:ea typeface="DejaVu Sans"/>
                <a:cs typeface="DejaVu Sans"/>
              </a:defRPr>
            </a:defPPr>
            <a:lvl1pPr algn="l">
              <a:defRPr sz="3150" b="1">
                <a:solidFill>
                  <a:srgbClr val="BFA1F0"/>
                </a:solidFill>
                <a:latin typeface="DejaVu Sans"/>
                <a:ea typeface="DejaVu Sans"/>
                <a:cs typeface="DejaVu Sans"/>
              </a:defRPr>
            </a:lvl1pPr>
            <a:lvl2pPr algn="l">
              <a:defRPr sz="3150" b="1">
                <a:solidFill>
                  <a:srgbClr val="BFA1F0"/>
                </a:solidFill>
                <a:latin typeface="DejaVu Sans"/>
                <a:ea typeface="DejaVu Sans"/>
                <a:cs typeface="DejaVu Sans"/>
              </a:defRPr>
            </a:lvl2pPr>
            <a:lvl3pPr algn="l">
              <a:defRPr sz="3150" b="1">
                <a:solidFill>
                  <a:srgbClr val="BFA1F0"/>
                </a:solidFill>
                <a:latin typeface="DejaVu Sans"/>
                <a:ea typeface="DejaVu Sans"/>
                <a:cs typeface="DejaVu Sans"/>
              </a:defRPr>
            </a:lvl3pPr>
            <a:lvl4pPr algn="l">
              <a:defRPr sz="3150" b="1">
                <a:solidFill>
                  <a:srgbClr val="BFA1F0"/>
                </a:solidFill>
                <a:latin typeface="DejaVu Sans"/>
                <a:ea typeface="DejaVu Sans"/>
                <a:cs typeface="DejaVu Sans"/>
              </a:defRPr>
            </a:lvl4pPr>
            <a:lvl5pPr algn="l">
              <a:defRPr sz="3150" b="1">
                <a:solidFill>
                  <a:srgbClr val="BFA1F0"/>
                </a:solidFill>
                <a:latin typeface="DejaVu Sans"/>
                <a:ea typeface="DejaVu Sans"/>
                <a:cs typeface="DejaVu Sans"/>
              </a:defRPr>
            </a:lvl5pPr>
            <a:lvl6pPr algn="l">
              <a:defRPr sz="3150" b="1">
                <a:solidFill>
                  <a:srgbClr val="BFA1F0"/>
                </a:solidFill>
                <a:latin typeface="DejaVu Sans"/>
                <a:ea typeface="DejaVu Sans"/>
                <a:cs typeface="DejaVu Sans"/>
              </a:defRPr>
            </a:lvl6pPr>
            <a:lvl7pPr algn="l">
              <a:defRPr sz="3150" b="1">
                <a:solidFill>
                  <a:srgbClr val="BFA1F0"/>
                </a:solidFill>
                <a:latin typeface="DejaVu Sans"/>
                <a:ea typeface="DejaVu Sans"/>
                <a:cs typeface="DejaVu Sans"/>
              </a:defRPr>
            </a:lvl7pPr>
            <a:lvl8pPr algn="l">
              <a:defRPr sz="3150" b="1">
                <a:solidFill>
                  <a:srgbClr val="BFA1F0"/>
                </a:solidFill>
                <a:latin typeface="DejaVu Sans"/>
                <a:ea typeface="DejaVu Sans"/>
                <a:cs typeface="DejaVu Sans"/>
              </a:defRPr>
            </a:lvl8pPr>
            <a:lvl9pPr algn="l">
              <a:defRPr sz="3150" b="1">
                <a:solidFill>
                  <a:srgbClr val="BFA1F0"/>
                </a:solidFill>
                <a:latin typeface="DejaVu Sans"/>
                <a:ea typeface="DejaVu Sans"/>
                <a:cs typeface="DejaVu Sans"/>
              </a:defRPr>
            </a:lvl9pPr>
          </a:lstStyle>
          <a:p xmlns:a="http://schemas.openxmlformats.org/drawingml/2006/main">
            <a:pPr algn="l">
              <a:defRPr sz="3150" b="1">
                <a:solidFill>
                  <a:srgbClr val="BFA1F0"/>
                </a:solidFill>
                <a:latin typeface="DejaVu Sans"/>
                <a:ea typeface="DejaVu Sans"/>
                <a:cs typeface="DejaVu Sans"/>
              </a:defRPr>
            </a:pPr>
            <a:r>
              <a:rPr sz="3150" b="1">
                <a:solidFill>
                  <a:srgbClr val="BFA1F0"/>
                </a:solidFill>
                <a:latin typeface="DejaVu Sans"/>
                <a:ea typeface="DejaVu Sans"/>
                <a:cs typeface="DejaVu Sans"/>
              </a:rPr>
              <a:t>3</a:t>
            </a:r>
          </a:p>
        </p:txBody>
      </p:sp>
      <p:sp>
        <p:nvSpPr>
          <p:cNvPr id="11" name="text-10">
            <a:extLst xmlns:a="http://schemas.openxmlformats.org/drawingml/2006/main">
              <a:ext uri="{FF2B5EF4-FFF2-40B4-BE49-F238E27FC236}">
                <a16:creationId xmlns:a16="http://schemas.microsoft.com/office/drawing/2014/main" id="{48BDEA09-434A-47E5-8525-D1F0902D0EA9}"/>
              </a:ext>
            </a:extLst>
          </p:cNvPr>
          <p:cNvSpPr>
            <a:spLocks xmlns:a="http://schemas.openxmlformats.org/drawingml/2006/main" noGrp="1"/>
          </p:cNvSpPr>
          <p:nvPr/>
        </p:nvSpPr>
        <p:spPr>
          <a:xfrm xmlns:a="http://schemas.openxmlformats.org/drawingml/2006/main">
            <a:off x="1466850" y="3800475"/>
            <a:ext cx="320992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F6F1FF"/>
                </a:solidFill>
                <a:latin typeface="DejaVu Sans"/>
                <a:ea typeface="DejaVu Sans"/>
                <a:cs typeface="DejaVu Sans"/>
              </a:defRPr>
            </a:defPPr>
            <a:lvl1pPr algn="l">
              <a:defRPr sz="2325" b="1">
                <a:solidFill>
                  <a:srgbClr val="F6F1FF"/>
                </a:solidFill>
                <a:latin typeface="DejaVu Sans"/>
                <a:ea typeface="DejaVu Sans"/>
                <a:cs typeface="DejaVu Sans"/>
              </a:defRPr>
            </a:lvl1pPr>
            <a:lvl2pPr algn="l">
              <a:defRPr sz="2325" b="1">
                <a:solidFill>
                  <a:srgbClr val="F6F1FF"/>
                </a:solidFill>
                <a:latin typeface="DejaVu Sans"/>
                <a:ea typeface="DejaVu Sans"/>
                <a:cs typeface="DejaVu Sans"/>
              </a:defRPr>
            </a:lvl2pPr>
            <a:lvl3pPr algn="l">
              <a:defRPr sz="2325" b="1">
                <a:solidFill>
                  <a:srgbClr val="F6F1FF"/>
                </a:solidFill>
                <a:latin typeface="DejaVu Sans"/>
                <a:ea typeface="DejaVu Sans"/>
                <a:cs typeface="DejaVu Sans"/>
              </a:defRPr>
            </a:lvl3pPr>
            <a:lvl4pPr algn="l">
              <a:defRPr sz="2325" b="1">
                <a:solidFill>
                  <a:srgbClr val="F6F1FF"/>
                </a:solidFill>
                <a:latin typeface="DejaVu Sans"/>
                <a:ea typeface="DejaVu Sans"/>
                <a:cs typeface="DejaVu Sans"/>
              </a:defRPr>
            </a:lvl4pPr>
            <a:lvl5pPr algn="l">
              <a:defRPr sz="2325" b="1">
                <a:solidFill>
                  <a:srgbClr val="F6F1FF"/>
                </a:solidFill>
                <a:latin typeface="DejaVu Sans"/>
                <a:ea typeface="DejaVu Sans"/>
                <a:cs typeface="DejaVu Sans"/>
              </a:defRPr>
            </a:lvl5pPr>
            <a:lvl6pPr algn="l">
              <a:defRPr sz="2325" b="1">
                <a:solidFill>
                  <a:srgbClr val="F6F1FF"/>
                </a:solidFill>
                <a:latin typeface="DejaVu Sans"/>
                <a:ea typeface="DejaVu Sans"/>
                <a:cs typeface="DejaVu Sans"/>
              </a:defRPr>
            </a:lvl6pPr>
            <a:lvl7pPr algn="l">
              <a:defRPr sz="2325" b="1">
                <a:solidFill>
                  <a:srgbClr val="F6F1FF"/>
                </a:solidFill>
                <a:latin typeface="DejaVu Sans"/>
                <a:ea typeface="DejaVu Sans"/>
                <a:cs typeface="DejaVu Sans"/>
              </a:defRPr>
            </a:lvl7pPr>
            <a:lvl8pPr algn="l">
              <a:defRPr sz="2325" b="1">
                <a:solidFill>
                  <a:srgbClr val="F6F1FF"/>
                </a:solidFill>
                <a:latin typeface="DejaVu Sans"/>
                <a:ea typeface="DejaVu Sans"/>
                <a:cs typeface="DejaVu Sans"/>
              </a:defRPr>
            </a:lvl8pPr>
            <a:lvl9pPr algn="l">
              <a:defRPr sz="2325" b="1">
                <a:solidFill>
                  <a:srgbClr val="F6F1FF"/>
                </a:solidFill>
                <a:latin typeface="DejaVu Sans"/>
                <a:ea typeface="DejaVu Sans"/>
                <a:cs typeface="DejaVu Sans"/>
              </a:defRPr>
            </a:lvl9pPr>
          </a:lstStyle>
          <a:p xmlns:a="http://schemas.openxmlformats.org/drawingml/2006/main">
            <a:pPr algn="l">
              <a:defRPr sz="2325" b="1">
                <a:solidFill>
                  <a:srgbClr val="F6F1FF"/>
                </a:solidFill>
                <a:latin typeface="DejaVu Sans"/>
                <a:ea typeface="DejaVu Sans"/>
                <a:cs typeface="DejaVu Sans"/>
              </a:defRPr>
            </a:pPr>
            <a:r>
              <a:rPr sz="2325" b="1">
                <a:solidFill>
                  <a:srgbClr val="F6F1FF"/>
                </a:solidFill>
                <a:latin typeface="DejaVu Sans"/>
                <a:ea typeface="DejaVu Sans"/>
                <a:cs typeface="DejaVu Sans"/>
              </a:rPr>
              <a:t>Hormonal</a:t>
            </a:r>
          </a:p>
        </p:txBody>
      </p:sp>
      <p:sp>
        <p:nvSpPr>
          <p:cNvPr id="12" name="text-11">
            <a:extLst xmlns:a="http://schemas.openxmlformats.org/drawingml/2006/main">
              <a:ext uri="{FF2B5EF4-FFF2-40B4-BE49-F238E27FC236}">
                <a16:creationId xmlns:a16="http://schemas.microsoft.com/office/drawing/2014/main" id="{033FE72A-F4D3-4EDB-A367-FB48C3F21099}"/>
              </a:ext>
            </a:extLst>
          </p:cNvPr>
          <p:cNvSpPr>
            <a:spLocks xmlns:a="http://schemas.openxmlformats.org/drawingml/2006/main" noGrp="1"/>
          </p:cNvSpPr>
          <p:nvPr/>
        </p:nvSpPr>
        <p:spPr>
          <a:xfrm xmlns:a="http://schemas.openxmlformats.org/drawingml/2006/main">
            <a:off x="4857750" y="3800475"/>
            <a:ext cx="67246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Producción de señales y respuesta del tejido.</a:t>
            </a:r>
          </a:p>
        </p:txBody>
      </p:sp>
      <p:sp>
        <p:nvSpPr>
          <p:cNvPr id="13" name="text-12">
            <a:extLst xmlns:a="http://schemas.openxmlformats.org/drawingml/2006/main">
              <a:ext uri="{FF2B5EF4-FFF2-40B4-BE49-F238E27FC236}">
                <a16:creationId xmlns:a16="http://schemas.microsoft.com/office/drawing/2014/main" id="{C57113AF-FD00-473A-90E2-7F57D243CDCE}"/>
              </a:ext>
            </a:extLst>
          </p:cNvPr>
          <p:cNvSpPr>
            <a:spLocks xmlns:a="http://schemas.openxmlformats.org/drawingml/2006/main" noGrp="1"/>
          </p:cNvSpPr>
          <p:nvPr/>
        </p:nvSpPr>
        <p:spPr>
          <a:xfrm xmlns:a="http://schemas.openxmlformats.org/drawingml/2006/main">
            <a:off x="609600" y="4733925"/>
            <a:ext cx="66675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93DBCB"/>
                </a:solidFill>
                <a:latin typeface="DejaVu Sans"/>
                <a:ea typeface="DejaVu Sans"/>
                <a:cs typeface="DejaVu Sans"/>
              </a:defRPr>
            </a:defPPr>
            <a:lvl1pPr algn="l">
              <a:defRPr sz="3150" b="1">
                <a:solidFill>
                  <a:srgbClr val="93DBCB"/>
                </a:solidFill>
                <a:latin typeface="DejaVu Sans"/>
                <a:ea typeface="DejaVu Sans"/>
                <a:cs typeface="DejaVu Sans"/>
              </a:defRPr>
            </a:lvl1pPr>
            <a:lvl2pPr algn="l">
              <a:defRPr sz="3150" b="1">
                <a:solidFill>
                  <a:srgbClr val="93DBCB"/>
                </a:solidFill>
                <a:latin typeface="DejaVu Sans"/>
                <a:ea typeface="DejaVu Sans"/>
                <a:cs typeface="DejaVu Sans"/>
              </a:defRPr>
            </a:lvl2pPr>
            <a:lvl3pPr algn="l">
              <a:defRPr sz="3150" b="1">
                <a:solidFill>
                  <a:srgbClr val="93DBCB"/>
                </a:solidFill>
                <a:latin typeface="DejaVu Sans"/>
                <a:ea typeface="DejaVu Sans"/>
                <a:cs typeface="DejaVu Sans"/>
              </a:defRPr>
            </a:lvl3pPr>
            <a:lvl4pPr algn="l">
              <a:defRPr sz="3150" b="1">
                <a:solidFill>
                  <a:srgbClr val="93DBCB"/>
                </a:solidFill>
                <a:latin typeface="DejaVu Sans"/>
                <a:ea typeface="DejaVu Sans"/>
                <a:cs typeface="DejaVu Sans"/>
              </a:defRPr>
            </a:lvl4pPr>
            <a:lvl5pPr algn="l">
              <a:defRPr sz="3150" b="1">
                <a:solidFill>
                  <a:srgbClr val="93DBCB"/>
                </a:solidFill>
                <a:latin typeface="DejaVu Sans"/>
                <a:ea typeface="DejaVu Sans"/>
                <a:cs typeface="DejaVu Sans"/>
              </a:defRPr>
            </a:lvl5pPr>
            <a:lvl6pPr algn="l">
              <a:defRPr sz="3150" b="1">
                <a:solidFill>
                  <a:srgbClr val="93DBCB"/>
                </a:solidFill>
                <a:latin typeface="DejaVu Sans"/>
                <a:ea typeface="DejaVu Sans"/>
                <a:cs typeface="DejaVu Sans"/>
              </a:defRPr>
            </a:lvl6pPr>
            <a:lvl7pPr algn="l">
              <a:defRPr sz="3150" b="1">
                <a:solidFill>
                  <a:srgbClr val="93DBCB"/>
                </a:solidFill>
                <a:latin typeface="DejaVu Sans"/>
                <a:ea typeface="DejaVu Sans"/>
                <a:cs typeface="DejaVu Sans"/>
              </a:defRPr>
            </a:lvl7pPr>
            <a:lvl8pPr algn="l">
              <a:defRPr sz="3150" b="1">
                <a:solidFill>
                  <a:srgbClr val="93DBCB"/>
                </a:solidFill>
                <a:latin typeface="DejaVu Sans"/>
                <a:ea typeface="DejaVu Sans"/>
                <a:cs typeface="DejaVu Sans"/>
              </a:defRPr>
            </a:lvl8pPr>
            <a:lvl9pPr algn="l">
              <a:defRPr sz="3150" b="1">
                <a:solidFill>
                  <a:srgbClr val="93DBCB"/>
                </a:solidFill>
                <a:latin typeface="DejaVu Sans"/>
                <a:ea typeface="DejaVu Sans"/>
                <a:cs typeface="DejaVu Sans"/>
              </a:defRPr>
            </a:lvl9pPr>
          </a:lstStyle>
          <a:p xmlns:a="http://schemas.openxmlformats.org/drawingml/2006/main">
            <a:pPr algn="l">
              <a:defRPr sz="3150" b="1">
                <a:solidFill>
                  <a:srgbClr val="93DBCB"/>
                </a:solidFill>
                <a:latin typeface="DejaVu Sans"/>
                <a:ea typeface="DejaVu Sans"/>
                <a:cs typeface="DejaVu Sans"/>
              </a:defRPr>
            </a:pPr>
            <a:r>
              <a:rPr sz="3150" b="1">
                <a:solidFill>
                  <a:srgbClr val="93DBCB"/>
                </a:solidFill>
                <a:latin typeface="DejaVu Sans"/>
                <a:ea typeface="DejaVu Sans"/>
                <a:cs typeface="DejaVu Sans"/>
              </a:rPr>
              <a:t>4</a:t>
            </a:r>
          </a:p>
        </p:txBody>
      </p:sp>
      <p:sp>
        <p:nvSpPr>
          <p:cNvPr id="14" name="text-13">
            <a:extLst xmlns:a="http://schemas.openxmlformats.org/drawingml/2006/main">
              <a:ext uri="{FF2B5EF4-FFF2-40B4-BE49-F238E27FC236}">
                <a16:creationId xmlns:a16="http://schemas.microsoft.com/office/drawing/2014/main" id="{CF1D43FA-12EA-4414-8B62-CF4B2534AB4C}"/>
              </a:ext>
            </a:extLst>
          </p:cNvPr>
          <p:cNvSpPr>
            <a:spLocks xmlns:a="http://schemas.openxmlformats.org/drawingml/2006/main" noGrp="1"/>
          </p:cNvSpPr>
          <p:nvPr/>
        </p:nvSpPr>
        <p:spPr>
          <a:xfrm xmlns:a="http://schemas.openxmlformats.org/drawingml/2006/main">
            <a:off x="1466850" y="4733925"/>
            <a:ext cx="3209925"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F6F1FF"/>
                </a:solidFill>
                <a:latin typeface="DejaVu Sans"/>
                <a:ea typeface="DejaVu Sans"/>
                <a:cs typeface="DejaVu Sans"/>
              </a:defRPr>
            </a:defPPr>
            <a:lvl1pPr algn="l">
              <a:defRPr sz="2325" b="1">
                <a:solidFill>
                  <a:srgbClr val="F6F1FF"/>
                </a:solidFill>
                <a:latin typeface="DejaVu Sans"/>
                <a:ea typeface="DejaVu Sans"/>
                <a:cs typeface="DejaVu Sans"/>
              </a:defRPr>
            </a:lvl1pPr>
            <a:lvl2pPr algn="l">
              <a:defRPr sz="2325" b="1">
                <a:solidFill>
                  <a:srgbClr val="F6F1FF"/>
                </a:solidFill>
                <a:latin typeface="DejaVu Sans"/>
                <a:ea typeface="DejaVu Sans"/>
                <a:cs typeface="DejaVu Sans"/>
              </a:defRPr>
            </a:lvl2pPr>
            <a:lvl3pPr algn="l">
              <a:defRPr sz="2325" b="1">
                <a:solidFill>
                  <a:srgbClr val="F6F1FF"/>
                </a:solidFill>
                <a:latin typeface="DejaVu Sans"/>
                <a:ea typeface="DejaVu Sans"/>
                <a:cs typeface="DejaVu Sans"/>
              </a:defRPr>
            </a:lvl3pPr>
            <a:lvl4pPr algn="l">
              <a:defRPr sz="2325" b="1">
                <a:solidFill>
                  <a:srgbClr val="F6F1FF"/>
                </a:solidFill>
                <a:latin typeface="DejaVu Sans"/>
                <a:ea typeface="DejaVu Sans"/>
                <a:cs typeface="DejaVu Sans"/>
              </a:defRPr>
            </a:lvl4pPr>
            <a:lvl5pPr algn="l">
              <a:defRPr sz="2325" b="1">
                <a:solidFill>
                  <a:srgbClr val="F6F1FF"/>
                </a:solidFill>
                <a:latin typeface="DejaVu Sans"/>
                <a:ea typeface="DejaVu Sans"/>
                <a:cs typeface="DejaVu Sans"/>
              </a:defRPr>
            </a:lvl5pPr>
            <a:lvl6pPr algn="l">
              <a:defRPr sz="2325" b="1">
                <a:solidFill>
                  <a:srgbClr val="F6F1FF"/>
                </a:solidFill>
                <a:latin typeface="DejaVu Sans"/>
                <a:ea typeface="DejaVu Sans"/>
                <a:cs typeface="DejaVu Sans"/>
              </a:defRPr>
            </a:lvl6pPr>
            <a:lvl7pPr algn="l">
              <a:defRPr sz="2325" b="1">
                <a:solidFill>
                  <a:srgbClr val="F6F1FF"/>
                </a:solidFill>
                <a:latin typeface="DejaVu Sans"/>
                <a:ea typeface="DejaVu Sans"/>
                <a:cs typeface="DejaVu Sans"/>
              </a:defRPr>
            </a:lvl7pPr>
            <a:lvl8pPr algn="l">
              <a:defRPr sz="2325" b="1">
                <a:solidFill>
                  <a:srgbClr val="F6F1FF"/>
                </a:solidFill>
                <a:latin typeface="DejaVu Sans"/>
                <a:ea typeface="DejaVu Sans"/>
                <a:cs typeface="DejaVu Sans"/>
              </a:defRPr>
            </a:lvl8pPr>
            <a:lvl9pPr algn="l">
              <a:defRPr sz="2325" b="1">
                <a:solidFill>
                  <a:srgbClr val="F6F1FF"/>
                </a:solidFill>
                <a:latin typeface="DejaVu Sans"/>
                <a:ea typeface="DejaVu Sans"/>
                <a:cs typeface="DejaVu Sans"/>
              </a:defRPr>
            </a:lvl9pPr>
          </a:lstStyle>
          <a:p xmlns:a="http://schemas.openxmlformats.org/drawingml/2006/main">
            <a:pPr algn="l">
              <a:defRPr sz="2325" b="1">
                <a:solidFill>
                  <a:srgbClr val="F6F1FF"/>
                </a:solidFill>
                <a:latin typeface="DejaVu Sans"/>
                <a:ea typeface="DejaVu Sans"/>
                <a:cs typeface="DejaVu Sans"/>
              </a:defRPr>
            </a:pPr>
            <a:r>
              <a:rPr sz="2325" b="1">
                <a:solidFill>
                  <a:srgbClr val="F6F1FF"/>
                </a:solidFill>
                <a:latin typeface="DejaVu Sans"/>
                <a:ea typeface="DejaVu Sans"/>
                <a:cs typeface="DejaVu Sans"/>
              </a:rPr>
              <a:t>Fenotípico</a:t>
            </a:r>
          </a:p>
        </p:txBody>
      </p:sp>
      <p:sp>
        <p:nvSpPr>
          <p:cNvPr id="15" name="text-14">
            <a:extLst xmlns:a="http://schemas.openxmlformats.org/drawingml/2006/main">
              <a:ext uri="{FF2B5EF4-FFF2-40B4-BE49-F238E27FC236}">
                <a16:creationId xmlns:a16="http://schemas.microsoft.com/office/drawing/2014/main" id="{5A70C6A0-40C4-4126-B9C5-B446B55E6B06}"/>
              </a:ext>
            </a:extLst>
          </p:cNvPr>
          <p:cNvSpPr>
            <a:spLocks xmlns:a="http://schemas.openxmlformats.org/drawingml/2006/main" noGrp="1"/>
          </p:cNvSpPr>
          <p:nvPr/>
        </p:nvSpPr>
        <p:spPr>
          <a:xfrm xmlns:a="http://schemas.openxmlformats.org/drawingml/2006/main">
            <a:off x="4857750" y="4733925"/>
            <a:ext cx="67246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Desarrollo de conductos y genitales.</a:t>
            </a:r>
          </a:p>
        </p:txBody>
      </p:sp>
      <p:sp>
        <p:nvSpPr>
          <p:cNvPr id="16" name="text-15">
            <a:extLst xmlns:a="http://schemas.openxmlformats.org/drawingml/2006/main">
              <a:ext uri="{FF2B5EF4-FFF2-40B4-BE49-F238E27FC236}">
                <a16:creationId xmlns:a16="http://schemas.microsoft.com/office/drawing/2014/main" id="{FFD6F6D6-D676-4883-8835-1FE717061A63}"/>
              </a:ext>
            </a:extLst>
          </p:cNvPr>
          <p:cNvSpPr>
            <a:spLocks xmlns:a="http://schemas.openxmlformats.org/drawingml/2006/main" noGrp="1"/>
          </p:cNvSpPr>
          <p:nvPr/>
        </p:nvSpPr>
        <p:spPr>
          <a:xfrm xmlns:a="http://schemas.openxmlformats.org/drawingml/2006/main">
            <a:off x="609600" y="5867400"/>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93DBCB"/>
                </a:solidFill>
                <a:latin typeface="DejaVu Sans"/>
                <a:ea typeface="DejaVu Sans"/>
                <a:cs typeface="DejaVu Sans"/>
              </a:defRPr>
            </a:defPPr>
            <a:lvl1pPr algn="l">
              <a:defRPr sz="2025" b="1">
                <a:solidFill>
                  <a:srgbClr val="93DBCB"/>
                </a:solidFill>
                <a:latin typeface="DejaVu Sans"/>
                <a:ea typeface="DejaVu Sans"/>
                <a:cs typeface="DejaVu Sans"/>
              </a:defRPr>
            </a:lvl1pPr>
            <a:lvl2pPr algn="l">
              <a:defRPr sz="2025" b="1">
                <a:solidFill>
                  <a:srgbClr val="93DBCB"/>
                </a:solidFill>
                <a:latin typeface="DejaVu Sans"/>
                <a:ea typeface="DejaVu Sans"/>
                <a:cs typeface="DejaVu Sans"/>
              </a:defRPr>
            </a:lvl2pPr>
            <a:lvl3pPr algn="l">
              <a:defRPr sz="2025" b="1">
                <a:solidFill>
                  <a:srgbClr val="93DBCB"/>
                </a:solidFill>
                <a:latin typeface="DejaVu Sans"/>
                <a:ea typeface="DejaVu Sans"/>
                <a:cs typeface="DejaVu Sans"/>
              </a:defRPr>
            </a:lvl3pPr>
            <a:lvl4pPr algn="l">
              <a:defRPr sz="2025" b="1">
                <a:solidFill>
                  <a:srgbClr val="93DBCB"/>
                </a:solidFill>
                <a:latin typeface="DejaVu Sans"/>
                <a:ea typeface="DejaVu Sans"/>
                <a:cs typeface="DejaVu Sans"/>
              </a:defRPr>
            </a:lvl4pPr>
            <a:lvl5pPr algn="l">
              <a:defRPr sz="2025" b="1">
                <a:solidFill>
                  <a:srgbClr val="93DBCB"/>
                </a:solidFill>
                <a:latin typeface="DejaVu Sans"/>
                <a:ea typeface="DejaVu Sans"/>
                <a:cs typeface="DejaVu Sans"/>
              </a:defRPr>
            </a:lvl5pPr>
            <a:lvl6pPr algn="l">
              <a:defRPr sz="2025" b="1">
                <a:solidFill>
                  <a:srgbClr val="93DBCB"/>
                </a:solidFill>
                <a:latin typeface="DejaVu Sans"/>
                <a:ea typeface="DejaVu Sans"/>
                <a:cs typeface="DejaVu Sans"/>
              </a:defRPr>
            </a:lvl6pPr>
            <a:lvl7pPr algn="l">
              <a:defRPr sz="2025" b="1">
                <a:solidFill>
                  <a:srgbClr val="93DBCB"/>
                </a:solidFill>
                <a:latin typeface="DejaVu Sans"/>
                <a:ea typeface="DejaVu Sans"/>
                <a:cs typeface="DejaVu Sans"/>
              </a:defRPr>
            </a:lvl7pPr>
            <a:lvl8pPr algn="l">
              <a:defRPr sz="2025" b="1">
                <a:solidFill>
                  <a:srgbClr val="93DBCB"/>
                </a:solidFill>
                <a:latin typeface="DejaVu Sans"/>
                <a:ea typeface="DejaVu Sans"/>
                <a:cs typeface="DejaVu Sans"/>
              </a:defRPr>
            </a:lvl8pPr>
            <a:lvl9pPr algn="l">
              <a:defRPr sz="2025" b="1">
                <a:solidFill>
                  <a:srgbClr val="93DBCB"/>
                </a:solidFill>
                <a:latin typeface="DejaVu Sans"/>
                <a:ea typeface="DejaVu Sans"/>
                <a:cs typeface="DejaVu Sans"/>
              </a:defRPr>
            </a:lvl9pPr>
          </a:lstStyle>
          <a:p xmlns:a="http://schemas.openxmlformats.org/drawingml/2006/main">
            <a:pPr algn="l">
              <a:defRPr sz="2025" b="1">
                <a:solidFill>
                  <a:srgbClr val="93DBCB"/>
                </a:solidFill>
                <a:latin typeface="DejaVu Sans"/>
                <a:ea typeface="DejaVu Sans"/>
                <a:cs typeface="DejaVu Sans"/>
              </a:defRPr>
            </a:pPr>
            <a:r>
              <a:rPr sz="2025" b="1">
                <a:solidFill>
                  <a:srgbClr val="93DBCB"/>
                </a:solidFill>
                <a:latin typeface="DejaVu Sans"/>
                <a:ea typeface="DejaVu Sans"/>
                <a:cs typeface="DejaVu Sans"/>
              </a:rPr>
              <a:t>Son niveles relacionados y pueden presentar diferencias entre sí.</a:t>
            </a:r>
          </a:p>
        </p:txBody>
      </p:sp>
    </p:spTree>
    <p:extLst>
      <p:ext uri="{BB962C8B-B14F-4D97-AF65-F5344CB8AC3E}">
        <p14:creationId xmlns:p14="http://schemas.microsoft.com/office/powerpoint/2010/main" val="314863516"/>
      </p:ext>
    </p:extLst>
  </p:cSld>
</p:sld>
</file>

<file path=ppt/slides/slide7.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cxnSp>
        <p:nvCxnSpPr>
          <p:cNvPr id="12" name="">
            <a:extLst xmlns:a="http://schemas.openxmlformats.org/drawingml/2006/main">
              <a:ext uri="{FF2B5EF4-FFF2-40B4-BE49-F238E27FC236}">
                <a16:creationId xmlns:a16="http://schemas.microsoft.com/office/drawing/2014/main" id="{DE8A781D-CB31-4CB0-BDC9-11A9D959FA45}"/>
              </a:ext>
            </a:extLst>
          </p:cNvPr>
          <p:cNvCxnSpPr>
            <a:stCxn xmlns:a="http://schemas.openxmlformats.org/drawingml/2006/main" id="6" idx="2"/>
            <a:endCxn xmlns:a="http://schemas.openxmlformats.org/drawingml/2006/main" id="10" idx="0"/>
          </p:cNvCxnSpPr>
          <p:nvPr/>
        </p:nvCxnSpPr>
        <p:spPr>
          <a:xfrm xmlns:a="http://schemas.openxmlformats.org/drawingml/2006/main">
            <a:off x="9296400" y="3829050"/>
            <a:ext cx="0" cy="64770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11" name="">
            <a:extLst xmlns:a="http://schemas.openxmlformats.org/drawingml/2006/main">
              <a:ext uri="{FF2B5EF4-FFF2-40B4-BE49-F238E27FC236}">
                <a16:creationId xmlns:a16="http://schemas.microsoft.com/office/drawing/2014/main" id="{66A423F9-3C4C-4453-8DAC-7DAF4121766B}"/>
              </a:ext>
            </a:extLst>
          </p:cNvPr>
          <p:cNvCxnSpPr>
            <a:stCxn xmlns:a="http://schemas.openxmlformats.org/drawingml/2006/main" id="5" idx="2"/>
            <a:endCxn xmlns:a="http://schemas.openxmlformats.org/drawingml/2006/main" id="9" idx="0"/>
          </p:cNvCxnSpPr>
          <p:nvPr/>
        </p:nvCxnSpPr>
        <p:spPr>
          <a:xfrm xmlns:a="http://schemas.openxmlformats.org/drawingml/2006/main">
            <a:off x="2895600" y="3829050"/>
            <a:ext cx="0" cy="64770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cxnSp>
        <p:nvCxnSpPr>
          <p:cNvPr id="8" name="">
            <a:extLst xmlns:a="http://schemas.openxmlformats.org/drawingml/2006/main">
              <a:ext uri="{FF2B5EF4-FFF2-40B4-BE49-F238E27FC236}">
                <a16:creationId xmlns:a16="http://schemas.microsoft.com/office/drawing/2014/main" id="{338BA6B1-025A-43CD-98E4-57BC437CF54B}"/>
              </a:ext>
            </a:extLst>
          </p:cNvPr>
          <p:cNvCxnSpPr>
            <a:stCxn xmlns:a="http://schemas.openxmlformats.org/drawingml/2006/main" id="4" idx="3"/>
            <a:endCxn xmlns:a="http://schemas.openxmlformats.org/drawingml/2006/main" id="6" idx="0"/>
          </p:cNvCxnSpPr>
          <p:nvPr/>
        </p:nvCxnSpPr>
        <p:spPr>
          <a:xfrm xmlns:a="http://schemas.openxmlformats.org/drawingml/2006/main">
            <a:off x="8248650" y="2071688"/>
            <a:ext cx="1047750" cy="1042988"/>
          </a:xfrm>
          <a:prstGeom xmlns:a="http://schemas.openxmlformats.org/drawingml/2006/main" prst="bentConnector2">
            <a:avLst/>
          </a:prstGeom>
          <a:ln xmlns:a="http://schemas.openxmlformats.org/drawingml/2006/main" w="28575">
            <a:solidFill>
              <a:srgbClr val="93DBCB"/>
            </a:solidFill>
            <a:prstDash val="solid"/>
            <a:tailEnd type="triangle" w="med" len="med"/>
          </a:ln>
        </p:spPr>
      </p:cxnSp>
      <p:cxnSp>
        <p:nvCxnSpPr>
          <p:cNvPr id="7" name="">
            <a:extLst xmlns:a="http://schemas.openxmlformats.org/drawingml/2006/main">
              <a:ext uri="{FF2B5EF4-FFF2-40B4-BE49-F238E27FC236}">
                <a16:creationId xmlns:a16="http://schemas.microsoft.com/office/drawing/2014/main" id="{41FB3C9C-580D-4726-BB79-AC370D884CD3}"/>
              </a:ext>
            </a:extLst>
          </p:cNvPr>
          <p:cNvCxnSpPr>
            <a:stCxn xmlns:a="http://schemas.openxmlformats.org/drawingml/2006/main" id="4" idx="1"/>
            <a:endCxn xmlns:a="http://schemas.openxmlformats.org/drawingml/2006/main" id="5" idx="0"/>
          </p:cNvCxnSpPr>
          <p:nvPr/>
        </p:nvCxnSpPr>
        <p:spPr>
          <a:xfrm xmlns:a="http://schemas.openxmlformats.org/drawingml/2006/main" flipH="1">
            <a:off x="2895600" y="2071688"/>
            <a:ext cx="1047750" cy="1042988"/>
          </a:xfrm>
          <a:prstGeom xmlns:a="http://schemas.openxmlformats.org/drawingml/2006/main" prst="bentConnector2">
            <a:avLst/>
          </a:prstGeom>
          <a:ln xmlns:a="http://schemas.openxmlformats.org/drawingml/2006/main" w="28575">
            <a:solidFill>
              <a:srgbClr val="BFA1F0"/>
            </a:solidFill>
            <a:prstDash val="solid"/>
            <a:tailEnd type="triangle" w="med" len="med"/>
          </a:ln>
        </p:spPr>
      </p:cxnSp>
      <p:sp>
        <p:nvSpPr>
          <p:cNvPr id="15" name="section">
            <a:extLst xmlns:a="http://schemas.openxmlformats.org/drawingml/2006/main">
              <a:ext uri="{FF2B5EF4-FFF2-40B4-BE49-F238E27FC236}">
                <a16:creationId xmlns:a16="http://schemas.microsoft.com/office/drawing/2014/main" id="{B4200BE2-7B8F-42FD-AE90-447C74364CC8}"/>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2  DIFERENCIACIÓN SEXUAL</a:t>
            </a:r>
          </a:p>
        </p:txBody>
      </p:sp>
      <p:sp>
        <p:nvSpPr>
          <p:cNvPr id="2" name="title">
            <a:extLst xmlns:a="http://schemas.openxmlformats.org/drawingml/2006/main">
              <a:ext uri="{FF2B5EF4-FFF2-40B4-BE49-F238E27FC236}">
                <a16:creationId xmlns:a16="http://schemas.microsoft.com/office/drawing/2014/main" id="{AD6C31B5-A0A0-484F-8B6A-425F703B7890}"/>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La gónada bipotencial y sus redes</a:t>
            </a:r>
          </a:p>
        </p:txBody>
      </p:sp>
      <p:sp>
        <p:nvSpPr>
          <p:cNvPr id="3" name="folio">
            <a:extLst xmlns:a="http://schemas.openxmlformats.org/drawingml/2006/main">
              <a:ext uri="{FF2B5EF4-FFF2-40B4-BE49-F238E27FC236}">
                <a16:creationId xmlns:a16="http://schemas.microsoft.com/office/drawing/2014/main" id="{C79A6E91-A356-4592-9BF5-67CA84D479B6}"/>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7 / 16</a:t>
            </a:r>
          </a:p>
        </p:txBody>
      </p:sp>
      <p:sp>
        <p:nvSpPr>
          <p:cNvPr id="4" name="diagram-3">
            <a:extLst xmlns:a="http://schemas.openxmlformats.org/drawingml/2006/main">
              <a:ext uri="{FF2B5EF4-FFF2-40B4-BE49-F238E27FC236}">
                <a16:creationId xmlns:a16="http://schemas.microsoft.com/office/drawing/2014/main" id="{6C185A67-A7C0-4C95-9615-5F29599AB134}"/>
              </a:ext>
            </a:extLst>
          </p:cNvPr>
          <p:cNvSpPr>
            <a:spLocks xmlns:a="http://schemas.openxmlformats.org/drawingml/2006/main" noGrp="1"/>
          </p:cNvSpPr>
          <p:nvPr/>
        </p:nvSpPr>
        <p:spPr>
          <a:xfrm xmlns:a="http://schemas.openxmlformats.org/drawingml/2006/main">
            <a:off x="3943350" y="1752600"/>
            <a:ext cx="4305300" cy="63817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325" b="1">
                <a:solidFill>
                  <a:srgbClr val="F6F1FF"/>
                </a:solidFill>
                <a:latin typeface="DejaVu Sans"/>
                <a:ea typeface="DejaVu Sans"/>
                <a:cs typeface="DejaVu Sans"/>
              </a:defRPr>
            </a:defPPr>
            <a:lvl1pPr algn="ctr">
              <a:defRPr sz="2325" b="1">
                <a:solidFill>
                  <a:srgbClr val="F6F1FF"/>
                </a:solidFill>
                <a:latin typeface="DejaVu Sans"/>
                <a:ea typeface="DejaVu Sans"/>
                <a:cs typeface="DejaVu Sans"/>
              </a:defRPr>
            </a:lvl1pPr>
            <a:lvl2pPr algn="ctr">
              <a:defRPr sz="2325" b="1">
                <a:solidFill>
                  <a:srgbClr val="F6F1FF"/>
                </a:solidFill>
                <a:latin typeface="DejaVu Sans"/>
                <a:ea typeface="DejaVu Sans"/>
                <a:cs typeface="DejaVu Sans"/>
              </a:defRPr>
            </a:lvl2pPr>
            <a:lvl3pPr algn="ctr">
              <a:defRPr sz="2325" b="1">
                <a:solidFill>
                  <a:srgbClr val="F6F1FF"/>
                </a:solidFill>
                <a:latin typeface="DejaVu Sans"/>
                <a:ea typeface="DejaVu Sans"/>
                <a:cs typeface="DejaVu Sans"/>
              </a:defRPr>
            </a:lvl3pPr>
            <a:lvl4pPr algn="ctr">
              <a:defRPr sz="2325" b="1">
                <a:solidFill>
                  <a:srgbClr val="F6F1FF"/>
                </a:solidFill>
                <a:latin typeface="DejaVu Sans"/>
                <a:ea typeface="DejaVu Sans"/>
                <a:cs typeface="DejaVu Sans"/>
              </a:defRPr>
            </a:lvl4pPr>
            <a:lvl5pPr algn="ctr">
              <a:defRPr sz="2325" b="1">
                <a:solidFill>
                  <a:srgbClr val="F6F1FF"/>
                </a:solidFill>
                <a:latin typeface="DejaVu Sans"/>
                <a:ea typeface="DejaVu Sans"/>
                <a:cs typeface="DejaVu Sans"/>
              </a:defRPr>
            </a:lvl5pPr>
            <a:lvl6pPr algn="ctr">
              <a:defRPr sz="2325" b="1">
                <a:solidFill>
                  <a:srgbClr val="F6F1FF"/>
                </a:solidFill>
                <a:latin typeface="DejaVu Sans"/>
                <a:ea typeface="DejaVu Sans"/>
                <a:cs typeface="DejaVu Sans"/>
              </a:defRPr>
            </a:lvl6pPr>
            <a:lvl7pPr algn="ctr">
              <a:defRPr sz="2325" b="1">
                <a:solidFill>
                  <a:srgbClr val="F6F1FF"/>
                </a:solidFill>
                <a:latin typeface="DejaVu Sans"/>
                <a:ea typeface="DejaVu Sans"/>
                <a:cs typeface="DejaVu Sans"/>
              </a:defRPr>
            </a:lvl7pPr>
            <a:lvl8pPr algn="ctr">
              <a:defRPr sz="2325" b="1">
                <a:solidFill>
                  <a:srgbClr val="F6F1FF"/>
                </a:solidFill>
                <a:latin typeface="DejaVu Sans"/>
                <a:ea typeface="DejaVu Sans"/>
                <a:cs typeface="DejaVu Sans"/>
              </a:defRPr>
            </a:lvl8pPr>
            <a:lvl9pPr algn="ctr">
              <a:defRPr sz="2325" b="1">
                <a:solidFill>
                  <a:srgbClr val="F6F1FF"/>
                </a:solidFill>
                <a:latin typeface="DejaVu Sans"/>
                <a:ea typeface="DejaVu Sans"/>
                <a:cs typeface="DejaVu Sans"/>
              </a:defRPr>
            </a:lvl9pPr>
          </a:lstStyle>
          <a:p xmlns:a="http://schemas.openxmlformats.org/drawingml/2006/main">
            <a:pPr algn="ctr">
              <a:defRPr sz="2325" b="1">
                <a:solidFill>
                  <a:srgbClr val="F6F1FF"/>
                </a:solidFill>
                <a:latin typeface="DejaVu Sans"/>
                <a:ea typeface="DejaVu Sans"/>
                <a:cs typeface="DejaVu Sans"/>
              </a:defRPr>
            </a:pPr>
            <a:r>
              <a:rPr sz="2325" b="1">
                <a:solidFill>
                  <a:srgbClr val="F6F1FF"/>
                </a:solidFill>
                <a:latin typeface="DejaVu Sans"/>
                <a:ea typeface="DejaVu Sans"/>
                <a:cs typeface="DejaVu Sans"/>
              </a:rPr>
              <a:t>Gónada bipotencial</a:t>
            </a:r>
          </a:p>
        </p:txBody>
      </p:sp>
      <p:sp>
        <p:nvSpPr>
          <p:cNvPr id="5" name="diagram-4">
            <a:extLst xmlns:a="http://schemas.openxmlformats.org/drawingml/2006/main">
              <a:ext uri="{FF2B5EF4-FFF2-40B4-BE49-F238E27FC236}">
                <a16:creationId xmlns:a16="http://schemas.microsoft.com/office/drawing/2014/main" id="{DCF0259D-6976-40BD-81ED-3CD0B66E1B31}"/>
              </a:ext>
            </a:extLst>
          </p:cNvPr>
          <p:cNvSpPr>
            <a:spLocks xmlns:a="http://schemas.openxmlformats.org/drawingml/2006/main" noGrp="1"/>
          </p:cNvSpPr>
          <p:nvPr/>
        </p:nvSpPr>
        <p:spPr>
          <a:xfrm xmlns:a="http://schemas.openxmlformats.org/drawingml/2006/main">
            <a:off x="609600" y="3114675"/>
            <a:ext cx="4572000" cy="71437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SRY y SOX9</a:t>
            </a:r>
          </a:p>
        </p:txBody>
      </p:sp>
      <p:sp>
        <p:nvSpPr>
          <p:cNvPr id="6" name="diagram-5">
            <a:extLst xmlns:a="http://schemas.openxmlformats.org/drawingml/2006/main">
              <a:ext uri="{FF2B5EF4-FFF2-40B4-BE49-F238E27FC236}">
                <a16:creationId xmlns:a16="http://schemas.microsoft.com/office/drawing/2014/main" id="{49145D44-AF9B-46D2-829A-4D4FFED736CC}"/>
              </a:ext>
            </a:extLst>
          </p:cNvPr>
          <p:cNvSpPr>
            <a:spLocks xmlns:a="http://schemas.openxmlformats.org/drawingml/2006/main" noGrp="1"/>
          </p:cNvSpPr>
          <p:nvPr/>
        </p:nvSpPr>
        <p:spPr>
          <a:xfrm xmlns:a="http://schemas.openxmlformats.org/drawingml/2006/main">
            <a:off x="7010400" y="3114675"/>
            <a:ext cx="4572000" cy="714375"/>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75" b="1">
                <a:solidFill>
                  <a:srgbClr val="F6F1FF"/>
                </a:solidFill>
                <a:latin typeface="DejaVu Sans"/>
                <a:ea typeface="DejaVu Sans"/>
                <a:cs typeface="DejaVu Sans"/>
              </a:defRPr>
            </a:defPPr>
            <a:lvl1pPr algn="ctr">
              <a:defRPr sz="2175" b="1">
                <a:solidFill>
                  <a:srgbClr val="F6F1FF"/>
                </a:solidFill>
                <a:latin typeface="DejaVu Sans"/>
                <a:ea typeface="DejaVu Sans"/>
                <a:cs typeface="DejaVu Sans"/>
              </a:defRPr>
            </a:lvl1pPr>
            <a:lvl2pPr algn="ctr">
              <a:defRPr sz="2175" b="1">
                <a:solidFill>
                  <a:srgbClr val="F6F1FF"/>
                </a:solidFill>
                <a:latin typeface="DejaVu Sans"/>
                <a:ea typeface="DejaVu Sans"/>
                <a:cs typeface="DejaVu Sans"/>
              </a:defRPr>
            </a:lvl2pPr>
            <a:lvl3pPr algn="ctr">
              <a:defRPr sz="2175" b="1">
                <a:solidFill>
                  <a:srgbClr val="F6F1FF"/>
                </a:solidFill>
                <a:latin typeface="DejaVu Sans"/>
                <a:ea typeface="DejaVu Sans"/>
                <a:cs typeface="DejaVu Sans"/>
              </a:defRPr>
            </a:lvl3pPr>
            <a:lvl4pPr algn="ctr">
              <a:defRPr sz="2175" b="1">
                <a:solidFill>
                  <a:srgbClr val="F6F1FF"/>
                </a:solidFill>
                <a:latin typeface="DejaVu Sans"/>
                <a:ea typeface="DejaVu Sans"/>
                <a:cs typeface="DejaVu Sans"/>
              </a:defRPr>
            </a:lvl4pPr>
            <a:lvl5pPr algn="ctr">
              <a:defRPr sz="2175" b="1">
                <a:solidFill>
                  <a:srgbClr val="F6F1FF"/>
                </a:solidFill>
                <a:latin typeface="DejaVu Sans"/>
                <a:ea typeface="DejaVu Sans"/>
                <a:cs typeface="DejaVu Sans"/>
              </a:defRPr>
            </a:lvl5pPr>
            <a:lvl6pPr algn="ctr">
              <a:defRPr sz="2175" b="1">
                <a:solidFill>
                  <a:srgbClr val="F6F1FF"/>
                </a:solidFill>
                <a:latin typeface="DejaVu Sans"/>
                <a:ea typeface="DejaVu Sans"/>
                <a:cs typeface="DejaVu Sans"/>
              </a:defRPr>
            </a:lvl6pPr>
            <a:lvl7pPr algn="ctr">
              <a:defRPr sz="2175" b="1">
                <a:solidFill>
                  <a:srgbClr val="F6F1FF"/>
                </a:solidFill>
                <a:latin typeface="DejaVu Sans"/>
                <a:ea typeface="DejaVu Sans"/>
                <a:cs typeface="DejaVu Sans"/>
              </a:defRPr>
            </a:lvl7pPr>
            <a:lvl8pPr algn="ctr">
              <a:defRPr sz="2175" b="1">
                <a:solidFill>
                  <a:srgbClr val="F6F1FF"/>
                </a:solidFill>
                <a:latin typeface="DejaVu Sans"/>
                <a:ea typeface="DejaVu Sans"/>
                <a:cs typeface="DejaVu Sans"/>
              </a:defRPr>
            </a:lvl8pPr>
            <a:lvl9pPr algn="ctr">
              <a:defRPr sz="2175" b="1">
                <a:solidFill>
                  <a:srgbClr val="F6F1FF"/>
                </a:solidFill>
                <a:latin typeface="DejaVu Sans"/>
                <a:ea typeface="DejaVu Sans"/>
                <a:cs typeface="DejaVu Sans"/>
              </a:defRPr>
            </a:lvl9pPr>
          </a:lstStyle>
          <a:p xmlns:a="http://schemas.openxmlformats.org/drawingml/2006/main">
            <a:pPr algn="ctr">
              <a:defRPr sz="2175" b="1">
                <a:solidFill>
                  <a:srgbClr val="F6F1FF"/>
                </a:solidFill>
                <a:latin typeface="DejaVu Sans"/>
                <a:ea typeface="DejaVu Sans"/>
                <a:cs typeface="DejaVu Sans"/>
              </a:defRPr>
            </a:pPr>
            <a:r>
              <a:rPr sz="2175" b="1">
                <a:solidFill>
                  <a:srgbClr val="F6F1FF"/>
                </a:solidFill>
                <a:latin typeface="DejaVu Sans"/>
                <a:ea typeface="DejaVu Sans"/>
                <a:cs typeface="DejaVu Sans"/>
              </a:rPr>
              <a:t>WNT4, RSPO1 y β-catenina</a:t>
            </a:r>
          </a:p>
        </p:txBody>
      </p:sp>
      <p:sp>
        <p:nvSpPr>
          <p:cNvPr id="9" name="diagram-8">
            <a:extLst xmlns:a="http://schemas.openxmlformats.org/drawingml/2006/main">
              <a:ext uri="{FF2B5EF4-FFF2-40B4-BE49-F238E27FC236}">
                <a16:creationId xmlns:a16="http://schemas.microsoft.com/office/drawing/2014/main" id="{C39517DD-942E-4242-B9E7-44FB4EFC3529}"/>
              </a:ext>
            </a:extLst>
          </p:cNvPr>
          <p:cNvSpPr>
            <a:spLocks xmlns:a="http://schemas.openxmlformats.org/drawingml/2006/main" noGrp="1"/>
          </p:cNvSpPr>
          <p:nvPr/>
        </p:nvSpPr>
        <p:spPr>
          <a:xfrm xmlns:a="http://schemas.openxmlformats.org/drawingml/2006/main">
            <a:off x="609600" y="4476750"/>
            <a:ext cx="4572000" cy="77152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00" b="1">
                <a:solidFill>
                  <a:srgbClr val="F6F1FF"/>
                </a:solidFill>
                <a:latin typeface="DejaVu Sans"/>
                <a:ea typeface="DejaVu Sans"/>
                <a:cs typeface="DejaVu Sans"/>
              </a:defRPr>
            </a:defPPr>
            <a:lvl1pPr algn="ctr">
              <a:defRPr sz="2100" b="1">
                <a:solidFill>
                  <a:srgbClr val="F6F1FF"/>
                </a:solidFill>
                <a:latin typeface="DejaVu Sans"/>
                <a:ea typeface="DejaVu Sans"/>
                <a:cs typeface="DejaVu Sans"/>
              </a:defRPr>
            </a:lvl1pPr>
            <a:lvl2pPr algn="ctr">
              <a:defRPr sz="2100" b="1">
                <a:solidFill>
                  <a:srgbClr val="F6F1FF"/>
                </a:solidFill>
                <a:latin typeface="DejaVu Sans"/>
                <a:ea typeface="DejaVu Sans"/>
                <a:cs typeface="DejaVu Sans"/>
              </a:defRPr>
            </a:lvl2pPr>
            <a:lvl3pPr algn="ctr">
              <a:defRPr sz="2100" b="1">
                <a:solidFill>
                  <a:srgbClr val="F6F1FF"/>
                </a:solidFill>
                <a:latin typeface="DejaVu Sans"/>
                <a:ea typeface="DejaVu Sans"/>
                <a:cs typeface="DejaVu Sans"/>
              </a:defRPr>
            </a:lvl3pPr>
            <a:lvl4pPr algn="ctr">
              <a:defRPr sz="2100" b="1">
                <a:solidFill>
                  <a:srgbClr val="F6F1FF"/>
                </a:solidFill>
                <a:latin typeface="DejaVu Sans"/>
                <a:ea typeface="DejaVu Sans"/>
                <a:cs typeface="DejaVu Sans"/>
              </a:defRPr>
            </a:lvl4pPr>
            <a:lvl5pPr algn="ctr">
              <a:defRPr sz="2100" b="1">
                <a:solidFill>
                  <a:srgbClr val="F6F1FF"/>
                </a:solidFill>
                <a:latin typeface="DejaVu Sans"/>
                <a:ea typeface="DejaVu Sans"/>
                <a:cs typeface="DejaVu Sans"/>
              </a:defRPr>
            </a:lvl5pPr>
            <a:lvl6pPr algn="ctr">
              <a:defRPr sz="2100" b="1">
                <a:solidFill>
                  <a:srgbClr val="F6F1FF"/>
                </a:solidFill>
                <a:latin typeface="DejaVu Sans"/>
                <a:ea typeface="DejaVu Sans"/>
                <a:cs typeface="DejaVu Sans"/>
              </a:defRPr>
            </a:lvl6pPr>
            <a:lvl7pPr algn="ctr">
              <a:defRPr sz="2100" b="1">
                <a:solidFill>
                  <a:srgbClr val="F6F1FF"/>
                </a:solidFill>
                <a:latin typeface="DejaVu Sans"/>
                <a:ea typeface="DejaVu Sans"/>
                <a:cs typeface="DejaVu Sans"/>
              </a:defRPr>
            </a:lvl7pPr>
            <a:lvl8pPr algn="ctr">
              <a:defRPr sz="2100" b="1">
                <a:solidFill>
                  <a:srgbClr val="F6F1FF"/>
                </a:solidFill>
                <a:latin typeface="DejaVu Sans"/>
                <a:ea typeface="DejaVu Sans"/>
                <a:cs typeface="DejaVu Sans"/>
              </a:defRPr>
            </a:lvl8pPr>
            <a:lvl9pPr algn="ctr">
              <a:defRPr sz="2100" b="1">
                <a:solidFill>
                  <a:srgbClr val="F6F1FF"/>
                </a:solidFill>
                <a:latin typeface="DejaVu Sans"/>
                <a:ea typeface="DejaVu Sans"/>
                <a:cs typeface="DejaVu Sans"/>
              </a:defRPr>
            </a:lvl9pPr>
          </a:lstStyle>
          <a:p xmlns:a="http://schemas.openxmlformats.org/drawingml/2006/main">
            <a:pPr algn="ctr">
              <a:defRPr sz="2100" b="1">
                <a:solidFill>
                  <a:srgbClr val="F6F1FF"/>
                </a:solidFill>
                <a:latin typeface="DejaVu Sans"/>
                <a:ea typeface="DejaVu Sans"/>
                <a:cs typeface="DejaVu Sans"/>
              </a:defRPr>
            </a:pPr>
            <a:r>
              <a:rPr sz="2100" b="1">
                <a:solidFill>
                  <a:srgbClr val="F6F1FF"/>
                </a:solidFill>
                <a:latin typeface="DejaVu Sans"/>
                <a:ea typeface="DejaVu Sans"/>
                <a:cs typeface="DejaVu Sans"/>
              </a:rPr>
              <a:t>Sertoli y organización testicular</a:t>
            </a:r>
          </a:p>
        </p:txBody>
      </p:sp>
      <p:sp>
        <p:nvSpPr>
          <p:cNvPr id="10" name="diagram-9">
            <a:extLst xmlns:a="http://schemas.openxmlformats.org/drawingml/2006/main">
              <a:ext uri="{FF2B5EF4-FFF2-40B4-BE49-F238E27FC236}">
                <a16:creationId xmlns:a16="http://schemas.microsoft.com/office/drawing/2014/main" id="{27A668B2-1F53-45FC-93C2-86B2780487C7}"/>
              </a:ext>
            </a:extLst>
          </p:cNvPr>
          <p:cNvSpPr>
            <a:spLocks xmlns:a="http://schemas.openxmlformats.org/drawingml/2006/main" noGrp="1"/>
          </p:cNvSpPr>
          <p:nvPr/>
        </p:nvSpPr>
        <p:spPr>
          <a:xfrm xmlns:a="http://schemas.openxmlformats.org/drawingml/2006/main">
            <a:off x="7010400" y="4476750"/>
            <a:ext cx="4572000" cy="771525"/>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00" b="1">
                <a:solidFill>
                  <a:srgbClr val="F6F1FF"/>
                </a:solidFill>
                <a:latin typeface="DejaVu Sans"/>
                <a:ea typeface="DejaVu Sans"/>
                <a:cs typeface="DejaVu Sans"/>
              </a:defRPr>
            </a:defPPr>
            <a:lvl1pPr algn="ctr">
              <a:defRPr sz="2100" b="1">
                <a:solidFill>
                  <a:srgbClr val="F6F1FF"/>
                </a:solidFill>
                <a:latin typeface="DejaVu Sans"/>
                <a:ea typeface="DejaVu Sans"/>
                <a:cs typeface="DejaVu Sans"/>
              </a:defRPr>
            </a:lvl1pPr>
            <a:lvl2pPr algn="ctr">
              <a:defRPr sz="2100" b="1">
                <a:solidFill>
                  <a:srgbClr val="F6F1FF"/>
                </a:solidFill>
                <a:latin typeface="DejaVu Sans"/>
                <a:ea typeface="DejaVu Sans"/>
                <a:cs typeface="DejaVu Sans"/>
              </a:defRPr>
            </a:lvl2pPr>
            <a:lvl3pPr algn="ctr">
              <a:defRPr sz="2100" b="1">
                <a:solidFill>
                  <a:srgbClr val="F6F1FF"/>
                </a:solidFill>
                <a:latin typeface="DejaVu Sans"/>
                <a:ea typeface="DejaVu Sans"/>
                <a:cs typeface="DejaVu Sans"/>
              </a:defRPr>
            </a:lvl3pPr>
            <a:lvl4pPr algn="ctr">
              <a:defRPr sz="2100" b="1">
                <a:solidFill>
                  <a:srgbClr val="F6F1FF"/>
                </a:solidFill>
                <a:latin typeface="DejaVu Sans"/>
                <a:ea typeface="DejaVu Sans"/>
                <a:cs typeface="DejaVu Sans"/>
              </a:defRPr>
            </a:lvl4pPr>
            <a:lvl5pPr algn="ctr">
              <a:defRPr sz="2100" b="1">
                <a:solidFill>
                  <a:srgbClr val="F6F1FF"/>
                </a:solidFill>
                <a:latin typeface="DejaVu Sans"/>
                <a:ea typeface="DejaVu Sans"/>
                <a:cs typeface="DejaVu Sans"/>
              </a:defRPr>
            </a:lvl5pPr>
            <a:lvl6pPr algn="ctr">
              <a:defRPr sz="2100" b="1">
                <a:solidFill>
                  <a:srgbClr val="F6F1FF"/>
                </a:solidFill>
                <a:latin typeface="DejaVu Sans"/>
                <a:ea typeface="DejaVu Sans"/>
                <a:cs typeface="DejaVu Sans"/>
              </a:defRPr>
            </a:lvl6pPr>
            <a:lvl7pPr algn="ctr">
              <a:defRPr sz="2100" b="1">
                <a:solidFill>
                  <a:srgbClr val="F6F1FF"/>
                </a:solidFill>
                <a:latin typeface="DejaVu Sans"/>
                <a:ea typeface="DejaVu Sans"/>
                <a:cs typeface="DejaVu Sans"/>
              </a:defRPr>
            </a:lvl7pPr>
            <a:lvl8pPr algn="ctr">
              <a:defRPr sz="2100" b="1">
                <a:solidFill>
                  <a:srgbClr val="F6F1FF"/>
                </a:solidFill>
                <a:latin typeface="DejaVu Sans"/>
                <a:ea typeface="DejaVu Sans"/>
                <a:cs typeface="DejaVu Sans"/>
              </a:defRPr>
            </a:lvl8pPr>
            <a:lvl9pPr algn="ctr">
              <a:defRPr sz="2100" b="1">
                <a:solidFill>
                  <a:srgbClr val="F6F1FF"/>
                </a:solidFill>
                <a:latin typeface="DejaVu Sans"/>
                <a:ea typeface="DejaVu Sans"/>
                <a:cs typeface="DejaVu Sans"/>
              </a:defRPr>
            </a:lvl9pPr>
          </a:lstStyle>
          <a:p xmlns:a="http://schemas.openxmlformats.org/drawingml/2006/main">
            <a:pPr algn="ctr">
              <a:defRPr sz="2100" b="1">
                <a:solidFill>
                  <a:srgbClr val="F6F1FF"/>
                </a:solidFill>
                <a:latin typeface="DejaVu Sans"/>
                <a:ea typeface="DejaVu Sans"/>
                <a:cs typeface="DejaVu Sans"/>
              </a:defRPr>
            </a:pPr>
            <a:r>
              <a:rPr sz="2100" b="1">
                <a:solidFill>
                  <a:srgbClr val="F6F1FF"/>
                </a:solidFill>
                <a:latin typeface="DejaVu Sans"/>
                <a:ea typeface="DejaVu Sans"/>
                <a:cs typeface="DejaVu Sans"/>
              </a:rPr>
              <a:t>Desarrollo ovárico y granulosa</a:t>
            </a:r>
          </a:p>
        </p:txBody>
      </p:sp>
      <p:sp>
        <p:nvSpPr>
          <p:cNvPr id="13" name="text-12">
            <a:extLst xmlns:a="http://schemas.openxmlformats.org/drawingml/2006/main">
              <a:ext uri="{FF2B5EF4-FFF2-40B4-BE49-F238E27FC236}">
                <a16:creationId xmlns:a16="http://schemas.microsoft.com/office/drawing/2014/main" id="{5DC22C36-FB82-4481-BE0E-1E25BEF9F0C6}"/>
              </a:ext>
            </a:extLst>
          </p:cNvPr>
          <p:cNvSpPr>
            <a:spLocks xmlns:a="http://schemas.openxmlformats.org/drawingml/2006/main" noGrp="1"/>
          </p:cNvSpPr>
          <p:nvPr/>
        </p:nvSpPr>
        <p:spPr>
          <a:xfrm xmlns:a="http://schemas.openxmlformats.org/drawingml/2006/main">
            <a:off x="7019925" y="5381625"/>
            <a:ext cx="45529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a:solidFill>
                  <a:srgbClr val="C9BEDA"/>
                </a:solidFill>
                <a:latin typeface="DejaVu Sans"/>
                <a:ea typeface="DejaVu Sans"/>
                <a:cs typeface="DejaVu Sans"/>
              </a:defRPr>
            </a:defPPr>
            <a:lvl1pPr algn="l">
              <a:defRPr sz="1650">
                <a:solidFill>
                  <a:srgbClr val="C9BEDA"/>
                </a:solidFill>
                <a:latin typeface="DejaVu Sans"/>
                <a:ea typeface="DejaVu Sans"/>
                <a:cs typeface="DejaVu Sans"/>
              </a:defRPr>
            </a:lvl1pPr>
            <a:lvl2pPr algn="l">
              <a:defRPr sz="1650">
                <a:solidFill>
                  <a:srgbClr val="C9BEDA"/>
                </a:solidFill>
                <a:latin typeface="DejaVu Sans"/>
                <a:ea typeface="DejaVu Sans"/>
                <a:cs typeface="DejaVu Sans"/>
              </a:defRPr>
            </a:lvl2pPr>
            <a:lvl3pPr algn="l">
              <a:defRPr sz="1650">
                <a:solidFill>
                  <a:srgbClr val="C9BEDA"/>
                </a:solidFill>
                <a:latin typeface="DejaVu Sans"/>
                <a:ea typeface="DejaVu Sans"/>
                <a:cs typeface="DejaVu Sans"/>
              </a:defRPr>
            </a:lvl3pPr>
            <a:lvl4pPr algn="l">
              <a:defRPr sz="1650">
                <a:solidFill>
                  <a:srgbClr val="C9BEDA"/>
                </a:solidFill>
                <a:latin typeface="DejaVu Sans"/>
                <a:ea typeface="DejaVu Sans"/>
                <a:cs typeface="DejaVu Sans"/>
              </a:defRPr>
            </a:lvl4pPr>
            <a:lvl5pPr algn="l">
              <a:defRPr sz="1650">
                <a:solidFill>
                  <a:srgbClr val="C9BEDA"/>
                </a:solidFill>
                <a:latin typeface="DejaVu Sans"/>
                <a:ea typeface="DejaVu Sans"/>
                <a:cs typeface="DejaVu Sans"/>
              </a:defRPr>
            </a:lvl5pPr>
            <a:lvl6pPr algn="l">
              <a:defRPr sz="1650">
                <a:solidFill>
                  <a:srgbClr val="C9BEDA"/>
                </a:solidFill>
                <a:latin typeface="DejaVu Sans"/>
                <a:ea typeface="DejaVu Sans"/>
                <a:cs typeface="DejaVu Sans"/>
              </a:defRPr>
            </a:lvl6pPr>
            <a:lvl7pPr algn="l">
              <a:defRPr sz="1650">
                <a:solidFill>
                  <a:srgbClr val="C9BEDA"/>
                </a:solidFill>
                <a:latin typeface="DejaVu Sans"/>
                <a:ea typeface="DejaVu Sans"/>
                <a:cs typeface="DejaVu Sans"/>
              </a:defRPr>
            </a:lvl7pPr>
            <a:lvl8pPr algn="l">
              <a:defRPr sz="1650">
                <a:solidFill>
                  <a:srgbClr val="C9BEDA"/>
                </a:solidFill>
                <a:latin typeface="DejaVu Sans"/>
                <a:ea typeface="DejaVu Sans"/>
                <a:cs typeface="DejaVu Sans"/>
              </a:defRPr>
            </a:lvl8pPr>
            <a:lvl9pPr algn="l">
              <a:defRPr sz="1650">
                <a:solidFill>
                  <a:srgbClr val="C9BEDA"/>
                </a:solidFill>
                <a:latin typeface="DejaVu Sans"/>
                <a:ea typeface="DejaVu Sans"/>
                <a:cs typeface="DejaVu Sans"/>
              </a:defRPr>
            </a:lvl9pPr>
          </a:lstStyle>
          <a:p xmlns:a="http://schemas.openxmlformats.org/drawingml/2006/main">
            <a:pPr algn="l">
              <a:defRPr sz="1650">
                <a:solidFill>
                  <a:srgbClr val="C9BEDA"/>
                </a:solidFill>
                <a:latin typeface="DejaVu Sans"/>
                <a:ea typeface="DejaVu Sans"/>
                <a:cs typeface="DejaVu Sans"/>
              </a:defRPr>
            </a:pPr>
            <a:r>
              <a:rPr sz="1650">
                <a:solidFill>
                  <a:srgbClr val="C9BEDA"/>
                </a:solidFill>
                <a:latin typeface="DejaVu Sans"/>
                <a:ea typeface="DejaVu Sans"/>
                <a:cs typeface="DejaVu Sans"/>
              </a:rPr>
              <a:t>FOXL2 participa en la identidad ovárica.</a:t>
            </a:r>
          </a:p>
        </p:txBody>
      </p:sp>
      <p:sp>
        <p:nvSpPr>
          <p:cNvPr id="14" name="oral-question">
            <a:extLst xmlns:a="http://schemas.openxmlformats.org/drawingml/2006/main">
              <a:ext uri="{FF2B5EF4-FFF2-40B4-BE49-F238E27FC236}">
                <a16:creationId xmlns:a16="http://schemas.microsoft.com/office/drawing/2014/main" id="{8DB2BC51-683E-40F1-B2AA-9077470093D5}"/>
              </a:ext>
            </a:extLst>
          </p:cNvPr>
          <p:cNvSpPr>
            <a:spLocks xmlns:a="http://schemas.openxmlformats.org/drawingml/2006/main" noGrp="1"/>
          </p:cNvSpPr>
          <p:nvPr/>
        </p:nvSpPr>
        <p:spPr>
          <a:xfrm xmlns:a="http://schemas.openxmlformats.org/drawingml/2006/main">
            <a:off x="609600" y="5772150"/>
            <a:ext cx="109728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EDB5C8"/>
                </a:solidFill>
                <a:latin typeface="DejaVu Sans"/>
                <a:ea typeface="DejaVu Sans"/>
                <a:cs typeface="DejaVu Sans"/>
              </a:defRPr>
            </a:defPPr>
            <a:lvl1pPr algn="l">
              <a:defRPr sz="1875" b="1">
                <a:solidFill>
                  <a:srgbClr val="EDB5C8"/>
                </a:solidFill>
                <a:latin typeface="DejaVu Sans"/>
                <a:ea typeface="DejaVu Sans"/>
                <a:cs typeface="DejaVu Sans"/>
              </a:defRPr>
            </a:lvl1pPr>
            <a:lvl2pPr algn="l">
              <a:defRPr sz="1875" b="1">
                <a:solidFill>
                  <a:srgbClr val="EDB5C8"/>
                </a:solidFill>
                <a:latin typeface="DejaVu Sans"/>
                <a:ea typeface="DejaVu Sans"/>
                <a:cs typeface="DejaVu Sans"/>
              </a:defRPr>
            </a:lvl2pPr>
            <a:lvl3pPr algn="l">
              <a:defRPr sz="1875" b="1">
                <a:solidFill>
                  <a:srgbClr val="EDB5C8"/>
                </a:solidFill>
                <a:latin typeface="DejaVu Sans"/>
                <a:ea typeface="DejaVu Sans"/>
                <a:cs typeface="DejaVu Sans"/>
              </a:defRPr>
            </a:lvl3pPr>
            <a:lvl4pPr algn="l">
              <a:defRPr sz="1875" b="1">
                <a:solidFill>
                  <a:srgbClr val="EDB5C8"/>
                </a:solidFill>
                <a:latin typeface="DejaVu Sans"/>
                <a:ea typeface="DejaVu Sans"/>
                <a:cs typeface="DejaVu Sans"/>
              </a:defRPr>
            </a:lvl4pPr>
            <a:lvl5pPr algn="l">
              <a:defRPr sz="1875" b="1">
                <a:solidFill>
                  <a:srgbClr val="EDB5C8"/>
                </a:solidFill>
                <a:latin typeface="DejaVu Sans"/>
                <a:ea typeface="DejaVu Sans"/>
                <a:cs typeface="DejaVu Sans"/>
              </a:defRPr>
            </a:lvl5pPr>
            <a:lvl6pPr algn="l">
              <a:defRPr sz="1875" b="1">
                <a:solidFill>
                  <a:srgbClr val="EDB5C8"/>
                </a:solidFill>
                <a:latin typeface="DejaVu Sans"/>
                <a:ea typeface="DejaVu Sans"/>
                <a:cs typeface="DejaVu Sans"/>
              </a:defRPr>
            </a:lvl6pPr>
            <a:lvl7pPr algn="l">
              <a:defRPr sz="1875" b="1">
                <a:solidFill>
                  <a:srgbClr val="EDB5C8"/>
                </a:solidFill>
                <a:latin typeface="DejaVu Sans"/>
                <a:ea typeface="DejaVu Sans"/>
                <a:cs typeface="DejaVu Sans"/>
              </a:defRPr>
            </a:lvl7pPr>
            <a:lvl8pPr algn="l">
              <a:defRPr sz="1875" b="1">
                <a:solidFill>
                  <a:srgbClr val="EDB5C8"/>
                </a:solidFill>
                <a:latin typeface="DejaVu Sans"/>
                <a:ea typeface="DejaVu Sans"/>
                <a:cs typeface="DejaVu Sans"/>
              </a:defRPr>
            </a:lvl8pPr>
            <a:lvl9pPr algn="l">
              <a:defRPr sz="1875" b="1">
                <a:solidFill>
                  <a:srgbClr val="EDB5C8"/>
                </a:solidFill>
                <a:latin typeface="DejaVu Sans"/>
                <a:ea typeface="DejaVu Sans"/>
                <a:cs typeface="DejaVu Sans"/>
              </a:defRPr>
            </a:lvl9pPr>
          </a:lstStyle>
          <a:p xmlns:a="http://schemas.openxmlformats.org/drawingml/2006/main">
            <a:pPr algn="l">
              <a:defRPr sz="1875" b="1">
                <a:solidFill>
                  <a:srgbClr val="EDB5C8"/>
                </a:solidFill>
                <a:latin typeface="DejaVu Sans"/>
                <a:ea typeface="DejaVu Sans"/>
                <a:cs typeface="DejaVu Sans"/>
              </a:defRPr>
            </a:pPr>
            <a:r>
              <a:rPr sz="1875" b="1">
                <a:solidFill>
                  <a:srgbClr val="EDB5C8"/>
                </a:solidFill>
                <a:latin typeface="DejaVu Sans"/>
                <a:ea typeface="DejaVu Sans"/>
                <a:cs typeface="DejaVu Sans"/>
              </a:rPr>
              <a:t>¿Por qué el desarrollo sexual depende de más que los cromosomas?</a:t>
            </a:r>
          </a:p>
        </p:txBody>
      </p:sp>
    </p:spTree>
    <p:extLst>
      <p:ext uri="{BB962C8B-B14F-4D97-AF65-F5344CB8AC3E}">
        <p14:creationId xmlns:p14="http://schemas.microsoft.com/office/powerpoint/2010/main" val="604268152"/>
      </p:ext>
    </p:extLst>
  </p:cSld>
</p:sld>
</file>

<file path=ppt/slides/slide8.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cxnSp>
        <p:nvCxnSpPr>
          <p:cNvPr id="21" name="">
            <a:extLst xmlns:a="http://schemas.openxmlformats.org/drawingml/2006/main">
              <a:ext uri="{FF2B5EF4-FFF2-40B4-BE49-F238E27FC236}">
                <a16:creationId xmlns:a16="http://schemas.microsoft.com/office/drawing/2014/main" id="{3E7683BE-8FD1-45B4-B821-B196819249B0}"/>
              </a:ext>
            </a:extLst>
          </p:cNvPr>
          <p:cNvCxnSpPr>
            <a:stCxn xmlns:a="http://schemas.openxmlformats.org/drawingml/2006/main" id="18" idx="3"/>
            <a:endCxn xmlns:a="http://schemas.openxmlformats.org/drawingml/2006/main" id="19" idx="1"/>
          </p:cNvCxnSpPr>
          <p:nvPr/>
        </p:nvCxnSpPr>
        <p:spPr>
          <a:xfrm xmlns:a="http://schemas.openxmlformats.org/drawingml/2006/main">
            <a:off x="6762750" y="4848225"/>
            <a:ext cx="76200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20" name="">
            <a:extLst xmlns:a="http://schemas.openxmlformats.org/drawingml/2006/main">
              <a:ext uri="{FF2B5EF4-FFF2-40B4-BE49-F238E27FC236}">
                <a16:creationId xmlns:a16="http://schemas.microsoft.com/office/drawing/2014/main" id="{38408C18-BF60-4293-B85B-B8D1C41FDFCE}"/>
              </a:ext>
            </a:extLst>
          </p:cNvPr>
          <p:cNvCxnSpPr>
            <a:stCxn xmlns:a="http://schemas.openxmlformats.org/drawingml/2006/main" id="17" idx="3"/>
            <a:endCxn xmlns:a="http://schemas.openxmlformats.org/drawingml/2006/main" id="18" idx="1"/>
          </p:cNvCxnSpPr>
          <p:nvPr/>
        </p:nvCxnSpPr>
        <p:spPr>
          <a:xfrm xmlns:a="http://schemas.openxmlformats.org/drawingml/2006/main">
            <a:off x="3467100" y="4848225"/>
            <a:ext cx="533400" cy="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cxnSp>
        <p:nvCxnSpPr>
          <p:cNvPr id="16" name="">
            <a:extLst xmlns:a="http://schemas.openxmlformats.org/drawingml/2006/main">
              <a:ext uri="{FF2B5EF4-FFF2-40B4-BE49-F238E27FC236}">
                <a16:creationId xmlns:a16="http://schemas.microsoft.com/office/drawing/2014/main" id="{C922CBF9-CAFA-4600-A0A3-E9E3C77B24ED}"/>
              </a:ext>
            </a:extLst>
          </p:cNvPr>
          <p:cNvCxnSpPr>
            <a:stCxn xmlns:a="http://schemas.openxmlformats.org/drawingml/2006/main" id="13" idx="3"/>
            <a:endCxn xmlns:a="http://schemas.openxmlformats.org/drawingml/2006/main" id="14" idx="1"/>
          </p:cNvCxnSpPr>
          <p:nvPr/>
        </p:nvCxnSpPr>
        <p:spPr>
          <a:xfrm xmlns:a="http://schemas.openxmlformats.org/drawingml/2006/main">
            <a:off x="6762750" y="3771900"/>
            <a:ext cx="76200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15" name="">
            <a:extLst xmlns:a="http://schemas.openxmlformats.org/drawingml/2006/main">
              <a:ext uri="{FF2B5EF4-FFF2-40B4-BE49-F238E27FC236}">
                <a16:creationId xmlns:a16="http://schemas.microsoft.com/office/drawing/2014/main" id="{808E5B8E-C1D7-4951-8FFE-C6C6308FC777}"/>
              </a:ext>
            </a:extLst>
          </p:cNvPr>
          <p:cNvCxnSpPr>
            <a:stCxn xmlns:a="http://schemas.openxmlformats.org/drawingml/2006/main" id="12" idx="3"/>
            <a:endCxn xmlns:a="http://schemas.openxmlformats.org/drawingml/2006/main" id="13" idx="1"/>
          </p:cNvCxnSpPr>
          <p:nvPr/>
        </p:nvCxnSpPr>
        <p:spPr>
          <a:xfrm xmlns:a="http://schemas.openxmlformats.org/drawingml/2006/main">
            <a:off x="3467100" y="3771900"/>
            <a:ext cx="533400" cy="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cxnSp>
        <p:nvCxnSpPr>
          <p:cNvPr id="11" name="">
            <a:extLst xmlns:a="http://schemas.openxmlformats.org/drawingml/2006/main">
              <a:ext uri="{FF2B5EF4-FFF2-40B4-BE49-F238E27FC236}">
                <a16:creationId xmlns:a16="http://schemas.microsoft.com/office/drawing/2014/main" id="{1FE25CDA-C3BE-410C-BE0E-A1A04E25C4E1}"/>
              </a:ext>
            </a:extLst>
          </p:cNvPr>
          <p:cNvCxnSpPr>
            <a:stCxn xmlns:a="http://schemas.openxmlformats.org/drawingml/2006/main" id="8" idx="3"/>
            <a:endCxn xmlns:a="http://schemas.openxmlformats.org/drawingml/2006/main" id="9" idx="1"/>
          </p:cNvCxnSpPr>
          <p:nvPr/>
        </p:nvCxnSpPr>
        <p:spPr>
          <a:xfrm xmlns:a="http://schemas.openxmlformats.org/drawingml/2006/main">
            <a:off x="6762750" y="2695575"/>
            <a:ext cx="76200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10" name="">
            <a:extLst xmlns:a="http://schemas.openxmlformats.org/drawingml/2006/main">
              <a:ext uri="{FF2B5EF4-FFF2-40B4-BE49-F238E27FC236}">
                <a16:creationId xmlns:a16="http://schemas.microsoft.com/office/drawing/2014/main" id="{3D00EC2D-A4EE-43BD-A252-CDB3462654CF}"/>
              </a:ext>
            </a:extLst>
          </p:cNvPr>
          <p:cNvCxnSpPr>
            <a:stCxn xmlns:a="http://schemas.openxmlformats.org/drawingml/2006/main" id="7" idx="3"/>
            <a:endCxn xmlns:a="http://schemas.openxmlformats.org/drawingml/2006/main" id="8" idx="1"/>
          </p:cNvCxnSpPr>
          <p:nvPr/>
        </p:nvCxnSpPr>
        <p:spPr>
          <a:xfrm xmlns:a="http://schemas.openxmlformats.org/drawingml/2006/main">
            <a:off x="3467100" y="2695575"/>
            <a:ext cx="533400" cy="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sp>
        <p:nvSpPr>
          <p:cNvPr id="23" name="section">
            <a:extLst xmlns:a="http://schemas.openxmlformats.org/drawingml/2006/main">
              <a:ext uri="{FF2B5EF4-FFF2-40B4-BE49-F238E27FC236}">
                <a16:creationId xmlns:a16="http://schemas.microsoft.com/office/drawing/2014/main" id="{67C89C4C-6A84-4F22-9339-786BB07BC3D5}"/>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2  DIFERENCIACIÓN SEXUAL</a:t>
            </a:r>
          </a:p>
        </p:txBody>
      </p:sp>
      <p:sp>
        <p:nvSpPr>
          <p:cNvPr id="2" name="title">
            <a:extLst xmlns:a="http://schemas.openxmlformats.org/drawingml/2006/main">
              <a:ext uri="{FF2B5EF4-FFF2-40B4-BE49-F238E27FC236}">
                <a16:creationId xmlns:a16="http://schemas.microsoft.com/office/drawing/2014/main" id="{8A02E360-E385-4076-8D62-A64A6D68C9A5}"/>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Hormonas del desarrollo masculino</a:t>
            </a:r>
          </a:p>
        </p:txBody>
      </p:sp>
      <p:sp>
        <p:nvSpPr>
          <p:cNvPr id="3" name="folio">
            <a:extLst xmlns:a="http://schemas.openxmlformats.org/drawingml/2006/main">
              <a:ext uri="{FF2B5EF4-FFF2-40B4-BE49-F238E27FC236}">
                <a16:creationId xmlns:a16="http://schemas.microsoft.com/office/drawing/2014/main" id="{8A5F336E-9530-4D4D-8459-2D040B457F02}"/>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8 / 16</a:t>
            </a:r>
          </a:p>
        </p:txBody>
      </p:sp>
      <p:sp>
        <p:nvSpPr>
          <p:cNvPr id="4" name="text-3">
            <a:extLst xmlns:a="http://schemas.openxmlformats.org/drawingml/2006/main">
              <a:ext uri="{FF2B5EF4-FFF2-40B4-BE49-F238E27FC236}">
                <a16:creationId xmlns:a16="http://schemas.microsoft.com/office/drawing/2014/main" id="{FE494C33-DA62-4349-BA70-3C1EA90564AD}"/>
              </a:ext>
            </a:extLst>
          </p:cNvPr>
          <p:cNvSpPr>
            <a:spLocks xmlns:a="http://schemas.openxmlformats.org/drawingml/2006/main" noGrp="1"/>
          </p:cNvSpPr>
          <p:nvPr/>
        </p:nvSpPr>
        <p:spPr>
          <a:xfrm xmlns:a="http://schemas.openxmlformats.org/drawingml/2006/main">
            <a:off x="609600" y="1790700"/>
            <a:ext cx="28575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C9BEDA"/>
                </a:solidFill>
                <a:latin typeface="DejaVu Sans"/>
                <a:ea typeface="DejaVu Sans"/>
                <a:cs typeface="DejaVu Sans"/>
              </a:defRPr>
            </a:defPPr>
            <a:lvl1pPr algn="l">
              <a:defRPr sz="1425" b="1">
                <a:solidFill>
                  <a:srgbClr val="C9BEDA"/>
                </a:solidFill>
                <a:latin typeface="DejaVu Sans"/>
                <a:ea typeface="DejaVu Sans"/>
                <a:cs typeface="DejaVu Sans"/>
              </a:defRPr>
            </a:lvl1pPr>
            <a:lvl2pPr algn="l">
              <a:defRPr sz="1425" b="1">
                <a:solidFill>
                  <a:srgbClr val="C9BEDA"/>
                </a:solidFill>
                <a:latin typeface="DejaVu Sans"/>
                <a:ea typeface="DejaVu Sans"/>
                <a:cs typeface="DejaVu Sans"/>
              </a:defRPr>
            </a:lvl2pPr>
            <a:lvl3pPr algn="l">
              <a:defRPr sz="1425" b="1">
                <a:solidFill>
                  <a:srgbClr val="C9BEDA"/>
                </a:solidFill>
                <a:latin typeface="DejaVu Sans"/>
                <a:ea typeface="DejaVu Sans"/>
                <a:cs typeface="DejaVu Sans"/>
              </a:defRPr>
            </a:lvl3pPr>
            <a:lvl4pPr algn="l">
              <a:defRPr sz="1425" b="1">
                <a:solidFill>
                  <a:srgbClr val="C9BEDA"/>
                </a:solidFill>
                <a:latin typeface="DejaVu Sans"/>
                <a:ea typeface="DejaVu Sans"/>
                <a:cs typeface="DejaVu Sans"/>
              </a:defRPr>
            </a:lvl4pPr>
            <a:lvl5pPr algn="l">
              <a:defRPr sz="1425" b="1">
                <a:solidFill>
                  <a:srgbClr val="C9BEDA"/>
                </a:solidFill>
                <a:latin typeface="DejaVu Sans"/>
                <a:ea typeface="DejaVu Sans"/>
                <a:cs typeface="DejaVu Sans"/>
              </a:defRPr>
            </a:lvl5pPr>
            <a:lvl6pPr algn="l">
              <a:defRPr sz="1425" b="1">
                <a:solidFill>
                  <a:srgbClr val="C9BEDA"/>
                </a:solidFill>
                <a:latin typeface="DejaVu Sans"/>
                <a:ea typeface="DejaVu Sans"/>
                <a:cs typeface="DejaVu Sans"/>
              </a:defRPr>
            </a:lvl6pPr>
            <a:lvl7pPr algn="l">
              <a:defRPr sz="1425" b="1">
                <a:solidFill>
                  <a:srgbClr val="C9BEDA"/>
                </a:solidFill>
                <a:latin typeface="DejaVu Sans"/>
                <a:ea typeface="DejaVu Sans"/>
                <a:cs typeface="DejaVu Sans"/>
              </a:defRPr>
            </a:lvl7pPr>
            <a:lvl8pPr algn="l">
              <a:defRPr sz="1425" b="1">
                <a:solidFill>
                  <a:srgbClr val="C9BEDA"/>
                </a:solidFill>
                <a:latin typeface="DejaVu Sans"/>
                <a:ea typeface="DejaVu Sans"/>
                <a:cs typeface="DejaVu Sans"/>
              </a:defRPr>
            </a:lvl8pPr>
            <a:lvl9pPr algn="l">
              <a:defRPr sz="1425" b="1">
                <a:solidFill>
                  <a:srgbClr val="C9BEDA"/>
                </a:solidFill>
                <a:latin typeface="DejaVu Sans"/>
                <a:ea typeface="DejaVu Sans"/>
                <a:cs typeface="DejaVu Sans"/>
              </a:defRPr>
            </a:lvl9pPr>
          </a:lstStyle>
          <a:p xmlns:a="http://schemas.openxmlformats.org/drawingml/2006/main">
            <a:pPr algn="l">
              <a:defRPr sz="1425" b="1">
                <a:solidFill>
                  <a:srgbClr val="C9BEDA"/>
                </a:solidFill>
                <a:latin typeface="DejaVu Sans"/>
                <a:ea typeface="DejaVu Sans"/>
                <a:cs typeface="DejaVu Sans"/>
              </a:defRPr>
            </a:pPr>
            <a:r>
              <a:rPr sz="1425" b="1">
                <a:solidFill>
                  <a:srgbClr val="C9BEDA"/>
                </a:solidFill>
                <a:latin typeface="DejaVu Sans"/>
                <a:ea typeface="DejaVu Sans"/>
                <a:cs typeface="DejaVu Sans"/>
              </a:rPr>
              <a:t>ORIGEN</a:t>
            </a:r>
          </a:p>
        </p:txBody>
      </p:sp>
      <p:sp>
        <p:nvSpPr>
          <p:cNvPr id="5" name="text-4">
            <a:extLst xmlns:a="http://schemas.openxmlformats.org/drawingml/2006/main">
              <a:ext uri="{FF2B5EF4-FFF2-40B4-BE49-F238E27FC236}">
                <a16:creationId xmlns:a16="http://schemas.microsoft.com/office/drawing/2014/main" id="{C67EC47B-70E7-491D-982F-E242F319D3F4}"/>
              </a:ext>
            </a:extLst>
          </p:cNvPr>
          <p:cNvSpPr>
            <a:spLocks xmlns:a="http://schemas.openxmlformats.org/drawingml/2006/main" noGrp="1"/>
          </p:cNvSpPr>
          <p:nvPr/>
        </p:nvSpPr>
        <p:spPr>
          <a:xfrm xmlns:a="http://schemas.openxmlformats.org/drawingml/2006/main">
            <a:off x="4000500" y="1790700"/>
            <a:ext cx="27622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C9BEDA"/>
                </a:solidFill>
                <a:latin typeface="DejaVu Sans"/>
                <a:ea typeface="DejaVu Sans"/>
                <a:cs typeface="DejaVu Sans"/>
              </a:defRPr>
            </a:defPPr>
            <a:lvl1pPr algn="l">
              <a:defRPr sz="1425" b="1">
                <a:solidFill>
                  <a:srgbClr val="C9BEDA"/>
                </a:solidFill>
                <a:latin typeface="DejaVu Sans"/>
                <a:ea typeface="DejaVu Sans"/>
                <a:cs typeface="DejaVu Sans"/>
              </a:defRPr>
            </a:lvl1pPr>
            <a:lvl2pPr algn="l">
              <a:defRPr sz="1425" b="1">
                <a:solidFill>
                  <a:srgbClr val="C9BEDA"/>
                </a:solidFill>
                <a:latin typeface="DejaVu Sans"/>
                <a:ea typeface="DejaVu Sans"/>
                <a:cs typeface="DejaVu Sans"/>
              </a:defRPr>
            </a:lvl2pPr>
            <a:lvl3pPr algn="l">
              <a:defRPr sz="1425" b="1">
                <a:solidFill>
                  <a:srgbClr val="C9BEDA"/>
                </a:solidFill>
                <a:latin typeface="DejaVu Sans"/>
                <a:ea typeface="DejaVu Sans"/>
                <a:cs typeface="DejaVu Sans"/>
              </a:defRPr>
            </a:lvl3pPr>
            <a:lvl4pPr algn="l">
              <a:defRPr sz="1425" b="1">
                <a:solidFill>
                  <a:srgbClr val="C9BEDA"/>
                </a:solidFill>
                <a:latin typeface="DejaVu Sans"/>
                <a:ea typeface="DejaVu Sans"/>
                <a:cs typeface="DejaVu Sans"/>
              </a:defRPr>
            </a:lvl4pPr>
            <a:lvl5pPr algn="l">
              <a:defRPr sz="1425" b="1">
                <a:solidFill>
                  <a:srgbClr val="C9BEDA"/>
                </a:solidFill>
                <a:latin typeface="DejaVu Sans"/>
                <a:ea typeface="DejaVu Sans"/>
                <a:cs typeface="DejaVu Sans"/>
              </a:defRPr>
            </a:lvl5pPr>
            <a:lvl6pPr algn="l">
              <a:defRPr sz="1425" b="1">
                <a:solidFill>
                  <a:srgbClr val="C9BEDA"/>
                </a:solidFill>
                <a:latin typeface="DejaVu Sans"/>
                <a:ea typeface="DejaVu Sans"/>
                <a:cs typeface="DejaVu Sans"/>
              </a:defRPr>
            </a:lvl6pPr>
            <a:lvl7pPr algn="l">
              <a:defRPr sz="1425" b="1">
                <a:solidFill>
                  <a:srgbClr val="C9BEDA"/>
                </a:solidFill>
                <a:latin typeface="DejaVu Sans"/>
                <a:ea typeface="DejaVu Sans"/>
                <a:cs typeface="DejaVu Sans"/>
              </a:defRPr>
            </a:lvl7pPr>
            <a:lvl8pPr algn="l">
              <a:defRPr sz="1425" b="1">
                <a:solidFill>
                  <a:srgbClr val="C9BEDA"/>
                </a:solidFill>
                <a:latin typeface="DejaVu Sans"/>
                <a:ea typeface="DejaVu Sans"/>
                <a:cs typeface="DejaVu Sans"/>
              </a:defRPr>
            </a:lvl8pPr>
            <a:lvl9pPr algn="l">
              <a:defRPr sz="1425" b="1">
                <a:solidFill>
                  <a:srgbClr val="C9BEDA"/>
                </a:solidFill>
                <a:latin typeface="DejaVu Sans"/>
                <a:ea typeface="DejaVu Sans"/>
                <a:cs typeface="DejaVu Sans"/>
              </a:defRPr>
            </a:lvl9pPr>
          </a:lstStyle>
          <a:p xmlns:a="http://schemas.openxmlformats.org/drawingml/2006/main">
            <a:pPr algn="l">
              <a:defRPr sz="1425" b="1">
                <a:solidFill>
                  <a:srgbClr val="C9BEDA"/>
                </a:solidFill>
                <a:latin typeface="DejaVu Sans"/>
                <a:ea typeface="DejaVu Sans"/>
                <a:cs typeface="DejaVu Sans"/>
              </a:defRPr>
            </a:pPr>
            <a:r>
              <a:rPr sz="1425" b="1">
                <a:solidFill>
                  <a:srgbClr val="C9BEDA"/>
                </a:solidFill>
                <a:latin typeface="DejaVu Sans"/>
                <a:ea typeface="DejaVu Sans"/>
                <a:cs typeface="DejaVu Sans"/>
              </a:rPr>
              <a:t>SEÑAL</a:t>
            </a:r>
          </a:p>
        </p:txBody>
      </p:sp>
      <p:sp>
        <p:nvSpPr>
          <p:cNvPr id="6" name="text-5">
            <a:extLst xmlns:a="http://schemas.openxmlformats.org/drawingml/2006/main">
              <a:ext uri="{FF2B5EF4-FFF2-40B4-BE49-F238E27FC236}">
                <a16:creationId xmlns:a16="http://schemas.microsoft.com/office/drawing/2014/main" id="{D6002536-07B4-495F-A7B0-EFC3412E4D1B}"/>
              </a:ext>
            </a:extLst>
          </p:cNvPr>
          <p:cNvSpPr>
            <a:spLocks xmlns:a="http://schemas.openxmlformats.org/drawingml/2006/main" noGrp="1"/>
          </p:cNvSpPr>
          <p:nvPr/>
        </p:nvSpPr>
        <p:spPr>
          <a:xfrm xmlns:a="http://schemas.openxmlformats.org/drawingml/2006/main">
            <a:off x="7524750" y="1790700"/>
            <a:ext cx="4048125"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C9BEDA"/>
                </a:solidFill>
                <a:latin typeface="DejaVu Sans"/>
                <a:ea typeface="DejaVu Sans"/>
                <a:cs typeface="DejaVu Sans"/>
              </a:defRPr>
            </a:defPPr>
            <a:lvl1pPr algn="l">
              <a:defRPr sz="1425" b="1">
                <a:solidFill>
                  <a:srgbClr val="C9BEDA"/>
                </a:solidFill>
                <a:latin typeface="DejaVu Sans"/>
                <a:ea typeface="DejaVu Sans"/>
                <a:cs typeface="DejaVu Sans"/>
              </a:defRPr>
            </a:lvl1pPr>
            <a:lvl2pPr algn="l">
              <a:defRPr sz="1425" b="1">
                <a:solidFill>
                  <a:srgbClr val="C9BEDA"/>
                </a:solidFill>
                <a:latin typeface="DejaVu Sans"/>
                <a:ea typeface="DejaVu Sans"/>
                <a:cs typeface="DejaVu Sans"/>
              </a:defRPr>
            </a:lvl2pPr>
            <a:lvl3pPr algn="l">
              <a:defRPr sz="1425" b="1">
                <a:solidFill>
                  <a:srgbClr val="C9BEDA"/>
                </a:solidFill>
                <a:latin typeface="DejaVu Sans"/>
                <a:ea typeface="DejaVu Sans"/>
                <a:cs typeface="DejaVu Sans"/>
              </a:defRPr>
            </a:lvl3pPr>
            <a:lvl4pPr algn="l">
              <a:defRPr sz="1425" b="1">
                <a:solidFill>
                  <a:srgbClr val="C9BEDA"/>
                </a:solidFill>
                <a:latin typeface="DejaVu Sans"/>
                <a:ea typeface="DejaVu Sans"/>
                <a:cs typeface="DejaVu Sans"/>
              </a:defRPr>
            </a:lvl4pPr>
            <a:lvl5pPr algn="l">
              <a:defRPr sz="1425" b="1">
                <a:solidFill>
                  <a:srgbClr val="C9BEDA"/>
                </a:solidFill>
                <a:latin typeface="DejaVu Sans"/>
                <a:ea typeface="DejaVu Sans"/>
                <a:cs typeface="DejaVu Sans"/>
              </a:defRPr>
            </a:lvl5pPr>
            <a:lvl6pPr algn="l">
              <a:defRPr sz="1425" b="1">
                <a:solidFill>
                  <a:srgbClr val="C9BEDA"/>
                </a:solidFill>
                <a:latin typeface="DejaVu Sans"/>
                <a:ea typeface="DejaVu Sans"/>
                <a:cs typeface="DejaVu Sans"/>
              </a:defRPr>
            </a:lvl6pPr>
            <a:lvl7pPr algn="l">
              <a:defRPr sz="1425" b="1">
                <a:solidFill>
                  <a:srgbClr val="C9BEDA"/>
                </a:solidFill>
                <a:latin typeface="DejaVu Sans"/>
                <a:ea typeface="DejaVu Sans"/>
                <a:cs typeface="DejaVu Sans"/>
              </a:defRPr>
            </a:lvl7pPr>
            <a:lvl8pPr algn="l">
              <a:defRPr sz="1425" b="1">
                <a:solidFill>
                  <a:srgbClr val="C9BEDA"/>
                </a:solidFill>
                <a:latin typeface="DejaVu Sans"/>
                <a:ea typeface="DejaVu Sans"/>
                <a:cs typeface="DejaVu Sans"/>
              </a:defRPr>
            </a:lvl8pPr>
            <a:lvl9pPr algn="l">
              <a:defRPr sz="1425" b="1">
                <a:solidFill>
                  <a:srgbClr val="C9BEDA"/>
                </a:solidFill>
                <a:latin typeface="DejaVu Sans"/>
                <a:ea typeface="DejaVu Sans"/>
                <a:cs typeface="DejaVu Sans"/>
              </a:defRPr>
            </a:lvl9pPr>
          </a:lstStyle>
          <a:p xmlns:a="http://schemas.openxmlformats.org/drawingml/2006/main">
            <a:pPr algn="l">
              <a:defRPr sz="1425" b="1">
                <a:solidFill>
                  <a:srgbClr val="C9BEDA"/>
                </a:solidFill>
                <a:latin typeface="DejaVu Sans"/>
                <a:ea typeface="DejaVu Sans"/>
                <a:cs typeface="DejaVu Sans"/>
              </a:defRPr>
            </a:pPr>
            <a:r>
              <a:rPr sz="1425" b="1">
                <a:solidFill>
                  <a:srgbClr val="C9BEDA"/>
                </a:solidFill>
                <a:latin typeface="DejaVu Sans"/>
                <a:ea typeface="DejaVu Sans"/>
                <a:cs typeface="DejaVu Sans"/>
              </a:rPr>
              <a:t>EFECTO</a:t>
            </a:r>
          </a:p>
        </p:txBody>
      </p:sp>
      <p:sp>
        <p:nvSpPr>
          <p:cNvPr id="7" name="diagram-6">
            <a:extLst xmlns:a="http://schemas.openxmlformats.org/drawingml/2006/main">
              <a:ext uri="{FF2B5EF4-FFF2-40B4-BE49-F238E27FC236}">
                <a16:creationId xmlns:a16="http://schemas.microsoft.com/office/drawing/2014/main" id="{3D24D521-E266-4688-8A22-AFC5627FEF9D}"/>
              </a:ext>
            </a:extLst>
          </p:cNvPr>
          <p:cNvSpPr>
            <a:spLocks xmlns:a="http://schemas.openxmlformats.org/drawingml/2006/main" noGrp="1"/>
          </p:cNvSpPr>
          <p:nvPr/>
        </p:nvSpPr>
        <p:spPr>
          <a:xfrm xmlns:a="http://schemas.openxmlformats.org/drawingml/2006/main">
            <a:off x="609600" y="2352675"/>
            <a:ext cx="285750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Sertoli</a:t>
            </a:r>
          </a:p>
        </p:txBody>
      </p:sp>
      <p:sp>
        <p:nvSpPr>
          <p:cNvPr id="8" name="diagram-7">
            <a:extLst xmlns:a="http://schemas.openxmlformats.org/drawingml/2006/main">
              <a:ext uri="{FF2B5EF4-FFF2-40B4-BE49-F238E27FC236}">
                <a16:creationId xmlns:a16="http://schemas.microsoft.com/office/drawing/2014/main" id="{209E1BDB-CC30-4AF0-8A26-2C51CAE0B15B}"/>
              </a:ext>
            </a:extLst>
          </p:cNvPr>
          <p:cNvSpPr>
            <a:spLocks xmlns:a="http://schemas.openxmlformats.org/drawingml/2006/main" noGrp="1"/>
          </p:cNvSpPr>
          <p:nvPr/>
        </p:nvSpPr>
        <p:spPr>
          <a:xfrm xmlns:a="http://schemas.openxmlformats.org/drawingml/2006/main">
            <a:off x="4000500" y="2352675"/>
            <a:ext cx="276225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AMH</a:t>
            </a:r>
          </a:p>
        </p:txBody>
      </p:sp>
      <p:sp>
        <p:nvSpPr>
          <p:cNvPr id="9" name="diagram-8">
            <a:extLst xmlns:a="http://schemas.openxmlformats.org/drawingml/2006/main">
              <a:ext uri="{FF2B5EF4-FFF2-40B4-BE49-F238E27FC236}">
                <a16:creationId xmlns:a16="http://schemas.microsoft.com/office/drawing/2014/main" id="{77E1CAE4-BF72-4353-ADFD-6E902A0FEF32}"/>
              </a:ext>
            </a:extLst>
          </p:cNvPr>
          <p:cNvSpPr>
            <a:spLocks xmlns:a="http://schemas.openxmlformats.org/drawingml/2006/main" noGrp="1"/>
          </p:cNvSpPr>
          <p:nvPr/>
        </p:nvSpPr>
        <p:spPr>
          <a:xfrm xmlns:a="http://schemas.openxmlformats.org/drawingml/2006/main">
            <a:off x="7524750" y="2352675"/>
            <a:ext cx="405765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Regresión de Müller</a:t>
            </a:r>
          </a:p>
        </p:txBody>
      </p:sp>
      <p:sp>
        <p:nvSpPr>
          <p:cNvPr id="12" name="diagram-11">
            <a:extLst xmlns:a="http://schemas.openxmlformats.org/drawingml/2006/main">
              <a:ext uri="{FF2B5EF4-FFF2-40B4-BE49-F238E27FC236}">
                <a16:creationId xmlns:a16="http://schemas.microsoft.com/office/drawing/2014/main" id="{B4C9228D-D21B-44CB-BDC9-E81E343DE67D}"/>
              </a:ext>
            </a:extLst>
          </p:cNvPr>
          <p:cNvSpPr>
            <a:spLocks xmlns:a="http://schemas.openxmlformats.org/drawingml/2006/main" noGrp="1"/>
          </p:cNvSpPr>
          <p:nvPr/>
        </p:nvSpPr>
        <p:spPr>
          <a:xfrm xmlns:a="http://schemas.openxmlformats.org/drawingml/2006/main">
            <a:off x="609600" y="3429000"/>
            <a:ext cx="285750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Leydig</a:t>
            </a:r>
          </a:p>
        </p:txBody>
      </p:sp>
      <p:sp>
        <p:nvSpPr>
          <p:cNvPr id="13" name="diagram-12">
            <a:extLst xmlns:a="http://schemas.openxmlformats.org/drawingml/2006/main">
              <a:ext uri="{FF2B5EF4-FFF2-40B4-BE49-F238E27FC236}">
                <a16:creationId xmlns:a16="http://schemas.microsoft.com/office/drawing/2014/main" id="{53493E48-BBAA-4976-823F-32553A757643}"/>
              </a:ext>
            </a:extLst>
          </p:cNvPr>
          <p:cNvSpPr>
            <a:spLocks xmlns:a="http://schemas.openxmlformats.org/drawingml/2006/main" noGrp="1"/>
          </p:cNvSpPr>
          <p:nvPr/>
        </p:nvSpPr>
        <p:spPr>
          <a:xfrm xmlns:a="http://schemas.openxmlformats.org/drawingml/2006/main">
            <a:off x="4000500" y="3429000"/>
            <a:ext cx="276225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Testosterona</a:t>
            </a:r>
          </a:p>
        </p:txBody>
      </p:sp>
      <p:sp>
        <p:nvSpPr>
          <p:cNvPr id="14" name="diagram-13">
            <a:extLst xmlns:a="http://schemas.openxmlformats.org/drawingml/2006/main">
              <a:ext uri="{FF2B5EF4-FFF2-40B4-BE49-F238E27FC236}">
                <a16:creationId xmlns:a16="http://schemas.microsoft.com/office/drawing/2014/main" id="{FE25A0AF-45E5-448A-B043-471D88821A6E}"/>
              </a:ext>
            </a:extLst>
          </p:cNvPr>
          <p:cNvSpPr>
            <a:spLocks xmlns:a="http://schemas.openxmlformats.org/drawingml/2006/main" noGrp="1"/>
          </p:cNvSpPr>
          <p:nvPr/>
        </p:nvSpPr>
        <p:spPr>
          <a:xfrm xmlns:a="http://schemas.openxmlformats.org/drawingml/2006/main">
            <a:off x="7524750" y="3429000"/>
            <a:ext cx="405765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Desarrollo de Wolff</a:t>
            </a:r>
          </a:p>
        </p:txBody>
      </p:sp>
      <p:sp>
        <p:nvSpPr>
          <p:cNvPr id="17" name="diagram-16">
            <a:extLst xmlns:a="http://schemas.openxmlformats.org/drawingml/2006/main">
              <a:ext uri="{FF2B5EF4-FFF2-40B4-BE49-F238E27FC236}">
                <a16:creationId xmlns:a16="http://schemas.microsoft.com/office/drawing/2014/main" id="{BACF5E9F-DD53-4D92-AAFC-90DBC0EB462E}"/>
              </a:ext>
            </a:extLst>
          </p:cNvPr>
          <p:cNvSpPr>
            <a:spLocks xmlns:a="http://schemas.openxmlformats.org/drawingml/2006/main" noGrp="1"/>
          </p:cNvSpPr>
          <p:nvPr/>
        </p:nvSpPr>
        <p:spPr>
          <a:xfrm xmlns:a="http://schemas.openxmlformats.org/drawingml/2006/main">
            <a:off x="609600" y="4505325"/>
            <a:ext cx="285750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Conversión de testosterona</a:t>
            </a:r>
          </a:p>
        </p:txBody>
      </p:sp>
      <p:sp>
        <p:nvSpPr>
          <p:cNvPr id="18" name="diagram-17">
            <a:extLst xmlns:a="http://schemas.openxmlformats.org/drawingml/2006/main">
              <a:ext uri="{FF2B5EF4-FFF2-40B4-BE49-F238E27FC236}">
                <a16:creationId xmlns:a16="http://schemas.microsoft.com/office/drawing/2014/main" id="{74327E9B-7DC0-464D-8D47-768C3BBF65B8}"/>
              </a:ext>
            </a:extLst>
          </p:cNvPr>
          <p:cNvSpPr>
            <a:spLocks xmlns:a="http://schemas.openxmlformats.org/drawingml/2006/main" noGrp="1"/>
          </p:cNvSpPr>
          <p:nvPr/>
        </p:nvSpPr>
        <p:spPr>
          <a:xfrm xmlns:a="http://schemas.openxmlformats.org/drawingml/2006/main">
            <a:off x="4000500" y="4505325"/>
            <a:ext cx="276225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DHT</a:t>
            </a:r>
          </a:p>
        </p:txBody>
      </p:sp>
      <p:sp>
        <p:nvSpPr>
          <p:cNvPr id="19" name="diagram-18">
            <a:extLst xmlns:a="http://schemas.openxmlformats.org/drawingml/2006/main">
              <a:ext uri="{FF2B5EF4-FFF2-40B4-BE49-F238E27FC236}">
                <a16:creationId xmlns:a16="http://schemas.microsoft.com/office/drawing/2014/main" id="{EF7F1CA6-235F-4E79-894C-A3108496C218}"/>
              </a:ext>
            </a:extLst>
          </p:cNvPr>
          <p:cNvSpPr>
            <a:spLocks xmlns:a="http://schemas.openxmlformats.org/drawingml/2006/main" noGrp="1"/>
          </p:cNvSpPr>
          <p:nvPr/>
        </p:nvSpPr>
        <p:spPr>
          <a:xfrm xmlns:a="http://schemas.openxmlformats.org/drawingml/2006/main">
            <a:off x="7524750" y="4505325"/>
            <a:ext cx="4057650" cy="685800"/>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025" b="1">
                <a:solidFill>
                  <a:srgbClr val="F6F1FF"/>
                </a:solidFill>
                <a:latin typeface="DejaVu Sans"/>
                <a:ea typeface="DejaVu Sans"/>
                <a:cs typeface="DejaVu Sans"/>
              </a:defRPr>
            </a:defPPr>
            <a:lvl1pPr algn="ctr">
              <a:defRPr sz="2025" b="1">
                <a:solidFill>
                  <a:srgbClr val="F6F1FF"/>
                </a:solidFill>
                <a:latin typeface="DejaVu Sans"/>
                <a:ea typeface="DejaVu Sans"/>
                <a:cs typeface="DejaVu Sans"/>
              </a:defRPr>
            </a:lvl1pPr>
            <a:lvl2pPr algn="ctr">
              <a:defRPr sz="2025" b="1">
                <a:solidFill>
                  <a:srgbClr val="F6F1FF"/>
                </a:solidFill>
                <a:latin typeface="DejaVu Sans"/>
                <a:ea typeface="DejaVu Sans"/>
                <a:cs typeface="DejaVu Sans"/>
              </a:defRPr>
            </a:lvl2pPr>
            <a:lvl3pPr algn="ctr">
              <a:defRPr sz="2025" b="1">
                <a:solidFill>
                  <a:srgbClr val="F6F1FF"/>
                </a:solidFill>
                <a:latin typeface="DejaVu Sans"/>
                <a:ea typeface="DejaVu Sans"/>
                <a:cs typeface="DejaVu Sans"/>
              </a:defRPr>
            </a:lvl3pPr>
            <a:lvl4pPr algn="ctr">
              <a:defRPr sz="2025" b="1">
                <a:solidFill>
                  <a:srgbClr val="F6F1FF"/>
                </a:solidFill>
                <a:latin typeface="DejaVu Sans"/>
                <a:ea typeface="DejaVu Sans"/>
                <a:cs typeface="DejaVu Sans"/>
              </a:defRPr>
            </a:lvl4pPr>
            <a:lvl5pPr algn="ctr">
              <a:defRPr sz="2025" b="1">
                <a:solidFill>
                  <a:srgbClr val="F6F1FF"/>
                </a:solidFill>
                <a:latin typeface="DejaVu Sans"/>
                <a:ea typeface="DejaVu Sans"/>
                <a:cs typeface="DejaVu Sans"/>
              </a:defRPr>
            </a:lvl5pPr>
            <a:lvl6pPr algn="ctr">
              <a:defRPr sz="2025" b="1">
                <a:solidFill>
                  <a:srgbClr val="F6F1FF"/>
                </a:solidFill>
                <a:latin typeface="DejaVu Sans"/>
                <a:ea typeface="DejaVu Sans"/>
                <a:cs typeface="DejaVu Sans"/>
              </a:defRPr>
            </a:lvl6pPr>
            <a:lvl7pPr algn="ctr">
              <a:defRPr sz="2025" b="1">
                <a:solidFill>
                  <a:srgbClr val="F6F1FF"/>
                </a:solidFill>
                <a:latin typeface="DejaVu Sans"/>
                <a:ea typeface="DejaVu Sans"/>
                <a:cs typeface="DejaVu Sans"/>
              </a:defRPr>
            </a:lvl7pPr>
            <a:lvl8pPr algn="ctr">
              <a:defRPr sz="2025" b="1">
                <a:solidFill>
                  <a:srgbClr val="F6F1FF"/>
                </a:solidFill>
                <a:latin typeface="DejaVu Sans"/>
                <a:ea typeface="DejaVu Sans"/>
                <a:cs typeface="DejaVu Sans"/>
              </a:defRPr>
            </a:lvl8pPr>
            <a:lvl9pPr algn="ctr">
              <a:defRPr sz="2025" b="1">
                <a:solidFill>
                  <a:srgbClr val="F6F1FF"/>
                </a:solidFill>
                <a:latin typeface="DejaVu Sans"/>
                <a:ea typeface="DejaVu Sans"/>
                <a:cs typeface="DejaVu Sans"/>
              </a:defRPr>
            </a:lvl9pPr>
          </a:lstStyle>
          <a:p xmlns:a="http://schemas.openxmlformats.org/drawingml/2006/main">
            <a:pPr algn="ctr">
              <a:defRPr sz="2025" b="1">
                <a:solidFill>
                  <a:srgbClr val="F6F1FF"/>
                </a:solidFill>
                <a:latin typeface="DejaVu Sans"/>
                <a:ea typeface="DejaVu Sans"/>
                <a:cs typeface="DejaVu Sans"/>
              </a:defRPr>
            </a:pPr>
            <a:r>
              <a:rPr sz="2025" b="1">
                <a:solidFill>
                  <a:srgbClr val="F6F1FF"/>
                </a:solidFill>
                <a:latin typeface="DejaVu Sans"/>
                <a:ea typeface="DejaVu Sans"/>
                <a:cs typeface="DejaVu Sans"/>
              </a:rPr>
              <a:t>Genitales externos y próstata</a:t>
            </a:r>
          </a:p>
        </p:txBody>
      </p:sp>
      <p:sp>
        <p:nvSpPr>
          <p:cNvPr id="22" name="text-21">
            <a:extLst xmlns:a="http://schemas.openxmlformats.org/drawingml/2006/main">
              <a:ext uri="{FF2B5EF4-FFF2-40B4-BE49-F238E27FC236}">
                <a16:creationId xmlns:a16="http://schemas.microsoft.com/office/drawing/2014/main" id="{CCBFACBB-47FF-460F-A271-E27F6A0533A7}"/>
              </a:ext>
            </a:extLst>
          </p:cNvPr>
          <p:cNvSpPr>
            <a:spLocks xmlns:a="http://schemas.openxmlformats.org/drawingml/2006/main" noGrp="1"/>
          </p:cNvSpPr>
          <p:nvPr/>
        </p:nvSpPr>
        <p:spPr>
          <a:xfrm xmlns:a="http://schemas.openxmlformats.org/drawingml/2006/main">
            <a:off x="609600" y="5867400"/>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93DBCB"/>
                </a:solidFill>
                <a:latin typeface="DejaVu Sans"/>
                <a:ea typeface="DejaVu Sans"/>
                <a:cs typeface="DejaVu Sans"/>
              </a:defRPr>
            </a:defPPr>
            <a:lvl1pPr algn="l">
              <a:defRPr sz="2100" b="1">
                <a:solidFill>
                  <a:srgbClr val="93DBCB"/>
                </a:solidFill>
                <a:latin typeface="DejaVu Sans"/>
                <a:ea typeface="DejaVu Sans"/>
                <a:cs typeface="DejaVu Sans"/>
              </a:defRPr>
            </a:lvl1pPr>
            <a:lvl2pPr algn="l">
              <a:defRPr sz="2100" b="1">
                <a:solidFill>
                  <a:srgbClr val="93DBCB"/>
                </a:solidFill>
                <a:latin typeface="DejaVu Sans"/>
                <a:ea typeface="DejaVu Sans"/>
                <a:cs typeface="DejaVu Sans"/>
              </a:defRPr>
            </a:lvl2pPr>
            <a:lvl3pPr algn="l">
              <a:defRPr sz="2100" b="1">
                <a:solidFill>
                  <a:srgbClr val="93DBCB"/>
                </a:solidFill>
                <a:latin typeface="DejaVu Sans"/>
                <a:ea typeface="DejaVu Sans"/>
                <a:cs typeface="DejaVu Sans"/>
              </a:defRPr>
            </a:lvl3pPr>
            <a:lvl4pPr algn="l">
              <a:defRPr sz="2100" b="1">
                <a:solidFill>
                  <a:srgbClr val="93DBCB"/>
                </a:solidFill>
                <a:latin typeface="DejaVu Sans"/>
                <a:ea typeface="DejaVu Sans"/>
                <a:cs typeface="DejaVu Sans"/>
              </a:defRPr>
            </a:lvl4pPr>
            <a:lvl5pPr algn="l">
              <a:defRPr sz="2100" b="1">
                <a:solidFill>
                  <a:srgbClr val="93DBCB"/>
                </a:solidFill>
                <a:latin typeface="DejaVu Sans"/>
                <a:ea typeface="DejaVu Sans"/>
                <a:cs typeface="DejaVu Sans"/>
              </a:defRPr>
            </a:lvl5pPr>
            <a:lvl6pPr algn="l">
              <a:defRPr sz="2100" b="1">
                <a:solidFill>
                  <a:srgbClr val="93DBCB"/>
                </a:solidFill>
                <a:latin typeface="DejaVu Sans"/>
                <a:ea typeface="DejaVu Sans"/>
                <a:cs typeface="DejaVu Sans"/>
              </a:defRPr>
            </a:lvl6pPr>
            <a:lvl7pPr algn="l">
              <a:defRPr sz="2100" b="1">
                <a:solidFill>
                  <a:srgbClr val="93DBCB"/>
                </a:solidFill>
                <a:latin typeface="DejaVu Sans"/>
                <a:ea typeface="DejaVu Sans"/>
                <a:cs typeface="DejaVu Sans"/>
              </a:defRPr>
            </a:lvl7pPr>
            <a:lvl8pPr algn="l">
              <a:defRPr sz="2100" b="1">
                <a:solidFill>
                  <a:srgbClr val="93DBCB"/>
                </a:solidFill>
                <a:latin typeface="DejaVu Sans"/>
                <a:ea typeface="DejaVu Sans"/>
                <a:cs typeface="DejaVu Sans"/>
              </a:defRPr>
            </a:lvl8pPr>
            <a:lvl9pPr algn="l">
              <a:defRPr sz="2100" b="1">
                <a:solidFill>
                  <a:srgbClr val="93DBCB"/>
                </a:solidFill>
                <a:latin typeface="DejaVu Sans"/>
                <a:ea typeface="DejaVu Sans"/>
                <a:cs typeface="DejaVu Sans"/>
              </a:defRPr>
            </a:lvl9pPr>
          </a:lstStyle>
          <a:p xmlns:a="http://schemas.openxmlformats.org/drawingml/2006/main">
            <a:pPr algn="l">
              <a:defRPr sz="2100" b="1">
                <a:solidFill>
                  <a:srgbClr val="93DBCB"/>
                </a:solidFill>
                <a:latin typeface="DejaVu Sans"/>
                <a:ea typeface="DejaVu Sans"/>
                <a:cs typeface="DejaVu Sans"/>
              </a:defRPr>
            </a:pPr>
            <a:r>
              <a:rPr sz="2100" b="1">
                <a:solidFill>
                  <a:srgbClr val="93DBCB"/>
                </a:solidFill>
                <a:latin typeface="DejaVu Sans"/>
                <a:ea typeface="DejaVu Sans"/>
                <a:cs typeface="DejaVu Sans"/>
              </a:rPr>
              <a:t>La hormona y la respuesta del tejido deben funcionar juntas.</a:t>
            </a:r>
          </a:p>
        </p:txBody>
      </p:sp>
    </p:spTree>
    <p:extLst>
      <p:ext uri="{BB962C8B-B14F-4D97-AF65-F5344CB8AC3E}">
        <p14:creationId xmlns:p14="http://schemas.microsoft.com/office/powerpoint/2010/main" val="1762941886"/>
      </p:ext>
    </p:extLst>
  </p:cSld>
</p:sld>
</file>

<file path=ppt/slides/slide9.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10" name="section">
            <a:extLst xmlns:a="http://schemas.openxmlformats.org/drawingml/2006/main">
              <a:ext uri="{FF2B5EF4-FFF2-40B4-BE49-F238E27FC236}">
                <a16:creationId xmlns:a16="http://schemas.microsoft.com/office/drawing/2014/main" id="{1D8E5FAE-EF42-45CA-9631-7A327DA94F1A}"/>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2  DIFERENCIACIÓN SEXUAL</a:t>
            </a:r>
          </a:p>
        </p:txBody>
      </p:sp>
      <p:sp>
        <p:nvSpPr>
          <p:cNvPr id="2" name="title">
            <a:extLst xmlns:a="http://schemas.openxmlformats.org/drawingml/2006/main">
              <a:ext uri="{FF2B5EF4-FFF2-40B4-BE49-F238E27FC236}">
                <a16:creationId xmlns:a16="http://schemas.microsoft.com/office/drawing/2014/main" id="{75689D71-9575-4CED-9711-9BA75A4E3E0F}"/>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Desarrollo femenino</a:t>
            </a:r>
          </a:p>
        </p:txBody>
      </p:sp>
      <p:sp>
        <p:nvSpPr>
          <p:cNvPr id="3" name="folio">
            <a:extLst xmlns:a="http://schemas.openxmlformats.org/drawingml/2006/main">
              <a:ext uri="{FF2B5EF4-FFF2-40B4-BE49-F238E27FC236}">
                <a16:creationId xmlns:a16="http://schemas.microsoft.com/office/drawing/2014/main" id="{80637B4B-DE86-452E-BB44-93C8BD98F6AF}"/>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9 / 16</a:t>
            </a:r>
          </a:p>
        </p:txBody>
      </p:sp>
      <p:sp>
        <p:nvSpPr>
          <p:cNvPr id="4" name="text-3">
            <a:extLst xmlns:a="http://schemas.openxmlformats.org/drawingml/2006/main">
              <a:ext uri="{FF2B5EF4-FFF2-40B4-BE49-F238E27FC236}">
                <a16:creationId xmlns:a16="http://schemas.microsoft.com/office/drawing/2014/main" id="{58EB9B52-DAF4-48AF-B471-0AAEE4418510}"/>
              </a:ext>
            </a:extLst>
          </p:cNvPr>
          <p:cNvSpPr>
            <a:spLocks xmlns:a="http://schemas.openxmlformats.org/drawingml/2006/main" noGrp="1"/>
          </p:cNvSpPr>
          <p:nvPr/>
        </p:nvSpPr>
        <p:spPr>
          <a:xfrm xmlns:a="http://schemas.openxmlformats.org/drawingml/2006/main">
            <a:off x="609600" y="1866900"/>
            <a:ext cx="49530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BFA1F0"/>
                </a:solidFill>
                <a:latin typeface="DejaVu Sans"/>
                <a:ea typeface="DejaVu Sans"/>
                <a:cs typeface="DejaVu Sans"/>
              </a:defRPr>
            </a:defPPr>
            <a:lvl1pPr algn="l">
              <a:defRPr sz="2325" b="1">
                <a:solidFill>
                  <a:srgbClr val="BFA1F0"/>
                </a:solidFill>
                <a:latin typeface="DejaVu Sans"/>
                <a:ea typeface="DejaVu Sans"/>
                <a:cs typeface="DejaVu Sans"/>
              </a:defRPr>
            </a:lvl1pPr>
            <a:lvl2pPr algn="l">
              <a:defRPr sz="2325" b="1">
                <a:solidFill>
                  <a:srgbClr val="BFA1F0"/>
                </a:solidFill>
                <a:latin typeface="DejaVu Sans"/>
                <a:ea typeface="DejaVu Sans"/>
                <a:cs typeface="DejaVu Sans"/>
              </a:defRPr>
            </a:lvl2pPr>
            <a:lvl3pPr algn="l">
              <a:defRPr sz="2325" b="1">
                <a:solidFill>
                  <a:srgbClr val="BFA1F0"/>
                </a:solidFill>
                <a:latin typeface="DejaVu Sans"/>
                <a:ea typeface="DejaVu Sans"/>
                <a:cs typeface="DejaVu Sans"/>
              </a:defRPr>
            </a:lvl3pPr>
            <a:lvl4pPr algn="l">
              <a:defRPr sz="2325" b="1">
                <a:solidFill>
                  <a:srgbClr val="BFA1F0"/>
                </a:solidFill>
                <a:latin typeface="DejaVu Sans"/>
                <a:ea typeface="DejaVu Sans"/>
                <a:cs typeface="DejaVu Sans"/>
              </a:defRPr>
            </a:lvl4pPr>
            <a:lvl5pPr algn="l">
              <a:defRPr sz="2325" b="1">
                <a:solidFill>
                  <a:srgbClr val="BFA1F0"/>
                </a:solidFill>
                <a:latin typeface="DejaVu Sans"/>
                <a:ea typeface="DejaVu Sans"/>
                <a:cs typeface="DejaVu Sans"/>
              </a:defRPr>
            </a:lvl5pPr>
            <a:lvl6pPr algn="l">
              <a:defRPr sz="2325" b="1">
                <a:solidFill>
                  <a:srgbClr val="BFA1F0"/>
                </a:solidFill>
                <a:latin typeface="DejaVu Sans"/>
                <a:ea typeface="DejaVu Sans"/>
                <a:cs typeface="DejaVu Sans"/>
              </a:defRPr>
            </a:lvl6pPr>
            <a:lvl7pPr algn="l">
              <a:defRPr sz="2325" b="1">
                <a:solidFill>
                  <a:srgbClr val="BFA1F0"/>
                </a:solidFill>
                <a:latin typeface="DejaVu Sans"/>
                <a:ea typeface="DejaVu Sans"/>
                <a:cs typeface="DejaVu Sans"/>
              </a:defRPr>
            </a:lvl7pPr>
            <a:lvl8pPr algn="l">
              <a:defRPr sz="2325" b="1">
                <a:solidFill>
                  <a:srgbClr val="BFA1F0"/>
                </a:solidFill>
                <a:latin typeface="DejaVu Sans"/>
                <a:ea typeface="DejaVu Sans"/>
                <a:cs typeface="DejaVu Sans"/>
              </a:defRPr>
            </a:lvl8pPr>
            <a:lvl9pPr algn="l">
              <a:defRPr sz="2325" b="1">
                <a:solidFill>
                  <a:srgbClr val="BFA1F0"/>
                </a:solidFill>
                <a:latin typeface="DejaVu Sans"/>
                <a:ea typeface="DejaVu Sans"/>
                <a:cs typeface="DejaVu Sans"/>
              </a:defRPr>
            </a:lvl9pPr>
          </a:lstStyle>
          <a:p xmlns:a="http://schemas.openxmlformats.org/drawingml/2006/main">
            <a:pPr algn="l">
              <a:defRPr sz="2325" b="1">
                <a:solidFill>
                  <a:srgbClr val="BFA1F0"/>
                </a:solidFill>
                <a:latin typeface="DejaVu Sans"/>
                <a:ea typeface="DejaVu Sans"/>
                <a:cs typeface="DejaVu Sans"/>
              </a:defRPr>
            </a:pPr>
            <a:r>
              <a:rPr sz="2325" b="1">
                <a:solidFill>
                  <a:srgbClr val="BFA1F0"/>
                </a:solidFill>
                <a:latin typeface="DejaVu Sans"/>
                <a:ea typeface="DejaVu Sans"/>
                <a:cs typeface="DejaVu Sans"/>
              </a:rPr>
              <a:t>Gónada</a:t>
            </a:r>
          </a:p>
        </p:txBody>
      </p:sp>
      <p:sp>
        <p:nvSpPr>
          <p:cNvPr id="5" name="text-4">
            <a:extLst xmlns:a="http://schemas.openxmlformats.org/drawingml/2006/main">
              <a:ext uri="{FF2B5EF4-FFF2-40B4-BE49-F238E27FC236}">
                <a16:creationId xmlns:a16="http://schemas.microsoft.com/office/drawing/2014/main" id="{224323AC-F9FB-4A8D-9824-584C0AEE6E67}"/>
              </a:ext>
            </a:extLst>
          </p:cNvPr>
          <p:cNvSpPr>
            <a:spLocks xmlns:a="http://schemas.openxmlformats.org/drawingml/2006/main" noGrp="1"/>
          </p:cNvSpPr>
          <p:nvPr/>
        </p:nvSpPr>
        <p:spPr>
          <a:xfrm xmlns:a="http://schemas.openxmlformats.org/drawingml/2006/main">
            <a:off x="609600" y="2543175"/>
            <a:ext cx="49530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F6F1FF"/>
                </a:solidFill>
                <a:latin typeface="DejaVu Sans"/>
                <a:ea typeface="DejaVu Sans"/>
                <a:cs typeface="DejaVu Sans"/>
              </a:defRPr>
            </a:defPPr>
            <a:lvl1pPr algn="l">
              <a:defRPr sz="2550" b="1">
                <a:solidFill>
                  <a:srgbClr val="F6F1FF"/>
                </a:solidFill>
                <a:latin typeface="DejaVu Sans"/>
                <a:ea typeface="DejaVu Sans"/>
                <a:cs typeface="DejaVu Sans"/>
              </a:defRPr>
            </a:lvl1pPr>
            <a:lvl2pPr algn="l">
              <a:defRPr sz="2550" b="1">
                <a:solidFill>
                  <a:srgbClr val="F6F1FF"/>
                </a:solidFill>
                <a:latin typeface="DejaVu Sans"/>
                <a:ea typeface="DejaVu Sans"/>
                <a:cs typeface="DejaVu Sans"/>
              </a:defRPr>
            </a:lvl2pPr>
            <a:lvl3pPr algn="l">
              <a:defRPr sz="2550" b="1">
                <a:solidFill>
                  <a:srgbClr val="F6F1FF"/>
                </a:solidFill>
                <a:latin typeface="DejaVu Sans"/>
                <a:ea typeface="DejaVu Sans"/>
                <a:cs typeface="DejaVu Sans"/>
              </a:defRPr>
            </a:lvl3pPr>
            <a:lvl4pPr algn="l">
              <a:defRPr sz="2550" b="1">
                <a:solidFill>
                  <a:srgbClr val="F6F1FF"/>
                </a:solidFill>
                <a:latin typeface="DejaVu Sans"/>
                <a:ea typeface="DejaVu Sans"/>
                <a:cs typeface="DejaVu Sans"/>
              </a:defRPr>
            </a:lvl4pPr>
            <a:lvl5pPr algn="l">
              <a:defRPr sz="2550" b="1">
                <a:solidFill>
                  <a:srgbClr val="F6F1FF"/>
                </a:solidFill>
                <a:latin typeface="DejaVu Sans"/>
                <a:ea typeface="DejaVu Sans"/>
                <a:cs typeface="DejaVu Sans"/>
              </a:defRPr>
            </a:lvl5pPr>
            <a:lvl6pPr algn="l">
              <a:defRPr sz="2550" b="1">
                <a:solidFill>
                  <a:srgbClr val="F6F1FF"/>
                </a:solidFill>
                <a:latin typeface="DejaVu Sans"/>
                <a:ea typeface="DejaVu Sans"/>
                <a:cs typeface="DejaVu Sans"/>
              </a:defRPr>
            </a:lvl6pPr>
            <a:lvl7pPr algn="l">
              <a:defRPr sz="2550" b="1">
                <a:solidFill>
                  <a:srgbClr val="F6F1FF"/>
                </a:solidFill>
                <a:latin typeface="DejaVu Sans"/>
                <a:ea typeface="DejaVu Sans"/>
                <a:cs typeface="DejaVu Sans"/>
              </a:defRPr>
            </a:lvl7pPr>
            <a:lvl8pPr algn="l">
              <a:defRPr sz="2550" b="1">
                <a:solidFill>
                  <a:srgbClr val="F6F1FF"/>
                </a:solidFill>
                <a:latin typeface="DejaVu Sans"/>
                <a:ea typeface="DejaVu Sans"/>
                <a:cs typeface="DejaVu Sans"/>
              </a:defRPr>
            </a:lvl8pPr>
            <a:lvl9pPr algn="l">
              <a:defRPr sz="2550" b="1">
                <a:solidFill>
                  <a:srgbClr val="F6F1FF"/>
                </a:solidFill>
                <a:latin typeface="DejaVu Sans"/>
                <a:ea typeface="DejaVu Sans"/>
                <a:cs typeface="DejaVu Sans"/>
              </a:defRPr>
            </a:lvl9pPr>
          </a:lstStyle>
          <a:p xmlns:a="http://schemas.openxmlformats.org/drawingml/2006/main">
            <a:pPr algn="l">
              <a:defRPr sz="2550" b="1">
                <a:solidFill>
                  <a:srgbClr val="F6F1FF"/>
                </a:solidFill>
                <a:latin typeface="DejaVu Sans"/>
                <a:ea typeface="DejaVu Sans"/>
                <a:cs typeface="DejaVu Sans"/>
              </a:defRPr>
            </a:pPr>
            <a:r>
              <a:rPr sz="2550" b="1">
                <a:solidFill>
                  <a:srgbClr val="F6F1FF"/>
                </a:solidFill>
                <a:latin typeface="DejaVu Sans"/>
                <a:ea typeface="DejaVu Sans"/>
                <a:cs typeface="DejaVu Sans"/>
              </a:rPr>
              <a:t>La vía ovárica requiere regulación génica activa.</a:t>
            </a:r>
          </a:p>
        </p:txBody>
      </p:sp>
      <p:sp>
        <p:nvSpPr>
          <p:cNvPr id="6" name="text-5">
            <a:extLst xmlns:a="http://schemas.openxmlformats.org/drawingml/2006/main">
              <a:ext uri="{FF2B5EF4-FFF2-40B4-BE49-F238E27FC236}">
                <a16:creationId xmlns:a16="http://schemas.microsoft.com/office/drawing/2014/main" id="{AE8BF7B6-14CB-4B7F-88F9-13B2665279B5}"/>
              </a:ext>
            </a:extLst>
          </p:cNvPr>
          <p:cNvSpPr>
            <a:spLocks xmlns:a="http://schemas.openxmlformats.org/drawingml/2006/main" noGrp="1"/>
          </p:cNvSpPr>
          <p:nvPr/>
        </p:nvSpPr>
        <p:spPr>
          <a:xfrm xmlns:a="http://schemas.openxmlformats.org/drawingml/2006/main">
            <a:off x="609600" y="4019550"/>
            <a:ext cx="49530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WNT4, RSPO1, β-catenina y FOXL2 participan en esa red.</a:t>
            </a:r>
          </a:p>
        </p:txBody>
      </p:sp>
      <p:sp>
        <p:nvSpPr>
          <p:cNvPr id="7" name="text-6">
            <a:extLst xmlns:a="http://schemas.openxmlformats.org/drawingml/2006/main">
              <a:ext uri="{FF2B5EF4-FFF2-40B4-BE49-F238E27FC236}">
                <a16:creationId xmlns:a16="http://schemas.microsoft.com/office/drawing/2014/main" id="{EECF72C3-A5FC-4091-9808-57769D0BF1FC}"/>
              </a:ext>
            </a:extLst>
          </p:cNvPr>
          <p:cNvSpPr>
            <a:spLocks xmlns:a="http://schemas.openxmlformats.org/drawingml/2006/main" noGrp="1"/>
          </p:cNvSpPr>
          <p:nvPr/>
        </p:nvSpPr>
        <p:spPr>
          <a:xfrm xmlns:a="http://schemas.openxmlformats.org/drawingml/2006/main">
            <a:off x="6553200" y="1866900"/>
            <a:ext cx="50292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93DBCB"/>
                </a:solidFill>
                <a:latin typeface="DejaVu Sans"/>
                <a:ea typeface="DejaVu Sans"/>
                <a:cs typeface="DejaVu Sans"/>
              </a:defRPr>
            </a:defPPr>
            <a:lvl1pPr algn="l">
              <a:defRPr sz="2325" b="1">
                <a:solidFill>
                  <a:srgbClr val="93DBCB"/>
                </a:solidFill>
                <a:latin typeface="DejaVu Sans"/>
                <a:ea typeface="DejaVu Sans"/>
                <a:cs typeface="DejaVu Sans"/>
              </a:defRPr>
            </a:lvl1pPr>
            <a:lvl2pPr algn="l">
              <a:defRPr sz="2325" b="1">
                <a:solidFill>
                  <a:srgbClr val="93DBCB"/>
                </a:solidFill>
                <a:latin typeface="DejaVu Sans"/>
                <a:ea typeface="DejaVu Sans"/>
                <a:cs typeface="DejaVu Sans"/>
              </a:defRPr>
            </a:lvl2pPr>
            <a:lvl3pPr algn="l">
              <a:defRPr sz="2325" b="1">
                <a:solidFill>
                  <a:srgbClr val="93DBCB"/>
                </a:solidFill>
                <a:latin typeface="DejaVu Sans"/>
                <a:ea typeface="DejaVu Sans"/>
                <a:cs typeface="DejaVu Sans"/>
              </a:defRPr>
            </a:lvl3pPr>
            <a:lvl4pPr algn="l">
              <a:defRPr sz="2325" b="1">
                <a:solidFill>
                  <a:srgbClr val="93DBCB"/>
                </a:solidFill>
                <a:latin typeface="DejaVu Sans"/>
                <a:ea typeface="DejaVu Sans"/>
                <a:cs typeface="DejaVu Sans"/>
              </a:defRPr>
            </a:lvl4pPr>
            <a:lvl5pPr algn="l">
              <a:defRPr sz="2325" b="1">
                <a:solidFill>
                  <a:srgbClr val="93DBCB"/>
                </a:solidFill>
                <a:latin typeface="DejaVu Sans"/>
                <a:ea typeface="DejaVu Sans"/>
                <a:cs typeface="DejaVu Sans"/>
              </a:defRPr>
            </a:lvl5pPr>
            <a:lvl6pPr algn="l">
              <a:defRPr sz="2325" b="1">
                <a:solidFill>
                  <a:srgbClr val="93DBCB"/>
                </a:solidFill>
                <a:latin typeface="DejaVu Sans"/>
                <a:ea typeface="DejaVu Sans"/>
                <a:cs typeface="DejaVu Sans"/>
              </a:defRPr>
            </a:lvl6pPr>
            <a:lvl7pPr algn="l">
              <a:defRPr sz="2325" b="1">
                <a:solidFill>
                  <a:srgbClr val="93DBCB"/>
                </a:solidFill>
                <a:latin typeface="DejaVu Sans"/>
                <a:ea typeface="DejaVu Sans"/>
                <a:cs typeface="DejaVu Sans"/>
              </a:defRPr>
            </a:lvl7pPr>
            <a:lvl8pPr algn="l">
              <a:defRPr sz="2325" b="1">
                <a:solidFill>
                  <a:srgbClr val="93DBCB"/>
                </a:solidFill>
                <a:latin typeface="DejaVu Sans"/>
                <a:ea typeface="DejaVu Sans"/>
                <a:cs typeface="DejaVu Sans"/>
              </a:defRPr>
            </a:lvl8pPr>
            <a:lvl9pPr algn="l">
              <a:defRPr sz="2325" b="1">
                <a:solidFill>
                  <a:srgbClr val="93DBCB"/>
                </a:solidFill>
                <a:latin typeface="DejaVu Sans"/>
                <a:ea typeface="DejaVu Sans"/>
                <a:cs typeface="DejaVu Sans"/>
              </a:defRPr>
            </a:lvl9pPr>
          </a:lstStyle>
          <a:p xmlns:a="http://schemas.openxmlformats.org/drawingml/2006/main">
            <a:pPr algn="l">
              <a:defRPr sz="2325" b="1">
                <a:solidFill>
                  <a:srgbClr val="93DBCB"/>
                </a:solidFill>
                <a:latin typeface="DejaVu Sans"/>
                <a:ea typeface="DejaVu Sans"/>
                <a:cs typeface="DejaVu Sans"/>
              </a:defRPr>
            </a:pPr>
            <a:r>
              <a:rPr sz="2325" b="1">
                <a:solidFill>
                  <a:srgbClr val="93DBCB"/>
                </a:solidFill>
                <a:latin typeface="DejaVu Sans"/>
                <a:ea typeface="DejaVu Sans"/>
                <a:cs typeface="DejaVu Sans"/>
              </a:rPr>
              <a:t>Conductos y genitales</a:t>
            </a:r>
          </a:p>
        </p:txBody>
      </p:sp>
      <p:sp>
        <p:nvSpPr>
          <p:cNvPr id="8" name="text-7">
            <a:extLst xmlns:a="http://schemas.openxmlformats.org/drawingml/2006/main">
              <a:ext uri="{FF2B5EF4-FFF2-40B4-BE49-F238E27FC236}">
                <a16:creationId xmlns:a16="http://schemas.microsoft.com/office/drawing/2014/main" id="{0AF3FDFA-B543-42C3-997C-0A1B11C5FE8F}"/>
              </a:ext>
            </a:extLst>
          </p:cNvPr>
          <p:cNvSpPr>
            <a:spLocks xmlns:a="http://schemas.openxmlformats.org/drawingml/2006/main" noGrp="1"/>
          </p:cNvSpPr>
          <p:nvPr/>
        </p:nvSpPr>
        <p:spPr>
          <a:xfrm xmlns:a="http://schemas.openxmlformats.org/drawingml/2006/main">
            <a:off x="6553200" y="2543175"/>
            <a:ext cx="5029200" cy="2314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a:solidFill>
                  <a:srgbClr val="F6F1FF"/>
                </a:solidFill>
                <a:latin typeface="DejaVu Sans"/>
                <a:ea typeface="DejaVu Sans"/>
                <a:cs typeface="DejaVu Sans"/>
              </a:defRPr>
            </a:defPPr>
            <a:lvl1pPr algn="l">
              <a:defRPr sz="2325">
                <a:solidFill>
                  <a:srgbClr val="F6F1FF"/>
                </a:solidFill>
                <a:latin typeface="DejaVu Sans"/>
                <a:ea typeface="DejaVu Sans"/>
                <a:cs typeface="DejaVu Sans"/>
              </a:defRPr>
            </a:lvl1pPr>
            <a:lvl2pPr algn="l">
              <a:defRPr sz="2325">
                <a:solidFill>
                  <a:srgbClr val="F6F1FF"/>
                </a:solidFill>
                <a:latin typeface="DejaVu Sans"/>
                <a:ea typeface="DejaVu Sans"/>
                <a:cs typeface="DejaVu Sans"/>
              </a:defRPr>
            </a:lvl2pPr>
            <a:lvl3pPr algn="l">
              <a:defRPr sz="2325">
                <a:solidFill>
                  <a:srgbClr val="F6F1FF"/>
                </a:solidFill>
                <a:latin typeface="DejaVu Sans"/>
                <a:ea typeface="DejaVu Sans"/>
                <a:cs typeface="DejaVu Sans"/>
              </a:defRPr>
            </a:lvl3pPr>
            <a:lvl4pPr algn="l">
              <a:defRPr sz="2325">
                <a:solidFill>
                  <a:srgbClr val="F6F1FF"/>
                </a:solidFill>
                <a:latin typeface="DejaVu Sans"/>
                <a:ea typeface="DejaVu Sans"/>
                <a:cs typeface="DejaVu Sans"/>
              </a:defRPr>
            </a:lvl4pPr>
            <a:lvl5pPr algn="l">
              <a:defRPr sz="2325">
                <a:solidFill>
                  <a:srgbClr val="F6F1FF"/>
                </a:solidFill>
                <a:latin typeface="DejaVu Sans"/>
                <a:ea typeface="DejaVu Sans"/>
                <a:cs typeface="DejaVu Sans"/>
              </a:defRPr>
            </a:lvl5pPr>
            <a:lvl6pPr algn="l">
              <a:defRPr sz="2325">
                <a:solidFill>
                  <a:srgbClr val="F6F1FF"/>
                </a:solidFill>
                <a:latin typeface="DejaVu Sans"/>
                <a:ea typeface="DejaVu Sans"/>
                <a:cs typeface="DejaVu Sans"/>
              </a:defRPr>
            </a:lvl6pPr>
            <a:lvl7pPr algn="l">
              <a:defRPr sz="2325">
                <a:solidFill>
                  <a:srgbClr val="F6F1FF"/>
                </a:solidFill>
                <a:latin typeface="DejaVu Sans"/>
                <a:ea typeface="DejaVu Sans"/>
                <a:cs typeface="DejaVu Sans"/>
              </a:defRPr>
            </a:lvl7pPr>
            <a:lvl8pPr algn="l">
              <a:defRPr sz="2325">
                <a:solidFill>
                  <a:srgbClr val="F6F1FF"/>
                </a:solidFill>
                <a:latin typeface="DejaVu Sans"/>
                <a:ea typeface="DejaVu Sans"/>
                <a:cs typeface="DejaVu Sans"/>
              </a:defRPr>
            </a:lvl8pPr>
            <a:lvl9pPr algn="l">
              <a:defRPr sz="2325">
                <a:solidFill>
                  <a:srgbClr val="F6F1FF"/>
                </a:solidFill>
                <a:latin typeface="DejaVu Sans"/>
                <a:ea typeface="DejaVu Sans"/>
                <a:cs typeface="DejaVu Sans"/>
              </a:defRPr>
            </a:lvl9pPr>
          </a:lstStyle>
          <a:p xmlns:a="http://schemas.openxmlformats.org/drawingml/2006/main">
            <a:pPr algn="l">
              <a:defRPr sz="2325">
                <a:solidFill>
                  <a:srgbClr val="F6F1FF"/>
                </a:solidFill>
                <a:latin typeface="DejaVu Sans"/>
                <a:ea typeface="DejaVu Sans"/>
                <a:cs typeface="DejaVu Sans"/>
              </a:defRPr>
            </a:pPr>
            <a:r>
              <a:rPr sz="2325">
                <a:solidFill>
                  <a:srgbClr val="F6F1FF"/>
                </a:solidFill>
                <a:latin typeface="DejaVu Sans"/>
                <a:ea typeface="DejaVu Sans"/>
                <a:cs typeface="DejaVu Sans"/>
              </a:rPr>
              <a:t>Sin AMH fetal, Müller persiste.</a:t>
            </a:r>
          </a:p>
          <a:p xmlns:a="http://schemas.openxmlformats.org/drawingml/2006/main">
            <a:r>
              <a:t/>
            </a:r>
          </a:p>
          <a:p xmlns:a="http://schemas.openxmlformats.org/drawingml/2006/main">
            <a:pPr algn="l">
              <a:defRPr sz="2325">
                <a:solidFill>
                  <a:srgbClr val="F6F1FF"/>
                </a:solidFill>
                <a:latin typeface="DejaVu Sans"/>
                <a:ea typeface="DejaVu Sans"/>
                <a:cs typeface="DejaVu Sans"/>
              </a:defRPr>
            </a:pPr>
            <a:r>
              <a:rPr sz="2325">
                <a:solidFill>
                  <a:srgbClr val="F6F1FF"/>
                </a:solidFill>
                <a:latin typeface="DejaVu Sans"/>
                <a:ea typeface="DejaVu Sans"/>
                <a:cs typeface="DejaVu Sans"/>
              </a:rPr>
              <a:t>Sin estímulo androgénico suficiente, Wolff regresa.</a:t>
            </a:r>
          </a:p>
        </p:txBody>
      </p:sp>
      <p:sp>
        <p:nvSpPr>
          <p:cNvPr id="9" name="text-8">
            <a:extLst xmlns:a="http://schemas.openxmlformats.org/drawingml/2006/main">
              <a:ext uri="{FF2B5EF4-FFF2-40B4-BE49-F238E27FC236}">
                <a16:creationId xmlns:a16="http://schemas.microsoft.com/office/drawing/2014/main" id="{61729AFF-2B82-47BF-ACEE-74B5DEE99DFF}"/>
              </a:ext>
            </a:extLst>
          </p:cNvPr>
          <p:cNvSpPr>
            <a:spLocks xmlns:a="http://schemas.openxmlformats.org/drawingml/2006/main" noGrp="1"/>
          </p:cNvSpPr>
          <p:nvPr/>
        </p:nvSpPr>
        <p:spPr>
          <a:xfrm xmlns:a="http://schemas.openxmlformats.org/drawingml/2006/main">
            <a:off x="609600" y="5867400"/>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93DBCB"/>
                </a:solidFill>
                <a:latin typeface="DejaVu Sans"/>
                <a:ea typeface="DejaVu Sans"/>
                <a:cs typeface="DejaVu Sans"/>
              </a:defRPr>
            </a:defPPr>
            <a:lvl1pPr algn="l">
              <a:defRPr sz="2025" b="1">
                <a:solidFill>
                  <a:srgbClr val="93DBCB"/>
                </a:solidFill>
                <a:latin typeface="DejaVu Sans"/>
                <a:ea typeface="DejaVu Sans"/>
                <a:cs typeface="DejaVu Sans"/>
              </a:defRPr>
            </a:lvl1pPr>
            <a:lvl2pPr algn="l">
              <a:defRPr sz="2025" b="1">
                <a:solidFill>
                  <a:srgbClr val="93DBCB"/>
                </a:solidFill>
                <a:latin typeface="DejaVu Sans"/>
                <a:ea typeface="DejaVu Sans"/>
                <a:cs typeface="DejaVu Sans"/>
              </a:defRPr>
            </a:lvl2pPr>
            <a:lvl3pPr algn="l">
              <a:defRPr sz="2025" b="1">
                <a:solidFill>
                  <a:srgbClr val="93DBCB"/>
                </a:solidFill>
                <a:latin typeface="DejaVu Sans"/>
                <a:ea typeface="DejaVu Sans"/>
                <a:cs typeface="DejaVu Sans"/>
              </a:defRPr>
            </a:lvl3pPr>
            <a:lvl4pPr algn="l">
              <a:defRPr sz="2025" b="1">
                <a:solidFill>
                  <a:srgbClr val="93DBCB"/>
                </a:solidFill>
                <a:latin typeface="DejaVu Sans"/>
                <a:ea typeface="DejaVu Sans"/>
                <a:cs typeface="DejaVu Sans"/>
              </a:defRPr>
            </a:lvl4pPr>
            <a:lvl5pPr algn="l">
              <a:defRPr sz="2025" b="1">
                <a:solidFill>
                  <a:srgbClr val="93DBCB"/>
                </a:solidFill>
                <a:latin typeface="DejaVu Sans"/>
                <a:ea typeface="DejaVu Sans"/>
                <a:cs typeface="DejaVu Sans"/>
              </a:defRPr>
            </a:lvl5pPr>
            <a:lvl6pPr algn="l">
              <a:defRPr sz="2025" b="1">
                <a:solidFill>
                  <a:srgbClr val="93DBCB"/>
                </a:solidFill>
                <a:latin typeface="DejaVu Sans"/>
                <a:ea typeface="DejaVu Sans"/>
                <a:cs typeface="DejaVu Sans"/>
              </a:defRPr>
            </a:lvl6pPr>
            <a:lvl7pPr algn="l">
              <a:defRPr sz="2025" b="1">
                <a:solidFill>
                  <a:srgbClr val="93DBCB"/>
                </a:solidFill>
                <a:latin typeface="DejaVu Sans"/>
                <a:ea typeface="DejaVu Sans"/>
                <a:cs typeface="DejaVu Sans"/>
              </a:defRPr>
            </a:lvl7pPr>
            <a:lvl8pPr algn="l">
              <a:defRPr sz="2025" b="1">
                <a:solidFill>
                  <a:srgbClr val="93DBCB"/>
                </a:solidFill>
                <a:latin typeface="DejaVu Sans"/>
                <a:ea typeface="DejaVu Sans"/>
                <a:cs typeface="DejaVu Sans"/>
              </a:defRPr>
            </a:lvl8pPr>
            <a:lvl9pPr algn="l">
              <a:defRPr sz="2025" b="1">
                <a:solidFill>
                  <a:srgbClr val="93DBCB"/>
                </a:solidFill>
                <a:latin typeface="DejaVu Sans"/>
                <a:ea typeface="DejaVu Sans"/>
                <a:cs typeface="DejaVu Sans"/>
              </a:defRPr>
            </a:lvl9pPr>
          </a:lstStyle>
          <a:p xmlns:a="http://schemas.openxmlformats.org/drawingml/2006/main">
            <a:pPr algn="l">
              <a:defRPr sz="2025" b="1">
                <a:solidFill>
                  <a:srgbClr val="93DBCB"/>
                </a:solidFill>
                <a:latin typeface="DejaVu Sans"/>
                <a:ea typeface="DejaVu Sans"/>
                <a:cs typeface="DejaVu Sans"/>
              </a:defRPr>
            </a:pPr>
            <a:r>
              <a:rPr sz="2025" b="1">
                <a:solidFill>
                  <a:srgbClr val="93DBCB"/>
                </a:solidFill>
                <a:latin typeface="DejaVu Sans"/>
                <a:ea typeface="DejaVu Sans"/>
                <a:cs typeface="DejaVu Sans"/>
              </a:rPr>
              <a:t>La formación del ovario y la de los conductos son procesos distintos.</a:t>
            </a:r>
          </a:p>
        </p:txBody>
      </p:sp>
    </p:spTree>
    <p:extLst>
      <p:ext uri="{BB962C8B-B14F-4D97-AF65-F5344CB8AC3E}">
        <p14:creationId xmlns:p14="http://schemas.microsoft.com/office/powerpoint/2010/main" val="1709860177"/>
      </p:ext>
    </p:extLst>
  </p:cSld>
</p:sld>
</file>

<file path=ppt/slides/slide10.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cxnSp>
        <p:nvCxnSpPr>
          <p:cNvPr id="8" name="">
            <a:extLst xmlns:a="http://schemas.openxmlformats.org/drawingml/2006/main">
              <a:ext uri="{FF2B5EF4-FFF2-40B4-BE49-F238E27FC236}">
                <a16:creationId xmlns:a16="http://schemas.microsoft.com/office/drawing/2014/main" id="{ACAED756-EAB2-4B26-B496-F6AD8805A90A}"/>
              </a:ext>
            </a:extLst>
          </p:cNvPr>
          <p:cNvCxnSpPr>
            <a:stCxn xmlns:a="http://schemas.openxmlformats.org/drawingml/2006/main" id="5" idx="3"/>
            <a:endCxn xmlns:a="http://schemas.openxmlformats.org/drawingml/2006/main" id="6" idx="1"/>
          </p:cNvCxnSpPr>
          <p:nvPr/>
        </p:nvCxnSpPr>
        <p:spPr>
          <a:xfrm xmlns:a="http://schemas.openxmlformats.org/drawingml/2006/main">
            <a:off x="7696200" y="2443163"/>
            <a:ext cx="68580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7" name="">
            <a:extLst xmlns:a="http://schemas.openxmlformats.org/drawingml/2006/main">
              <a:ext uri="{FF2B5EF4-FFF2-40B4-BE49-F238E27FC236}">
                <a16:creationId xmlns:a16="http://schemas.microsoft.com/office/drawing/2014/main" id="{65529952-11B5-44D4-9FF3-75CB213E0AD6}"/>
              </a:ext>
            </a:extLst>
          </p:cNvPr>
          <p:cNvCxnSpPr>
            <a:stCxn xmlns:a="http://schemas.openxmlformats.org/drawingml/2006/main" id="4" idx="3"/>
            <a:endCxn xmlns:a="http://schemas.openxmlformats.org/drawingml/2006/main" id="5" idx="1"/>
          </p:cNvCxnSpPr>
          <p:nvPr/>
        </p:nvCxnSpPr>
        <p:spPr>
          <a:xfrm xmlns:a="http://schemas.openxmlformats.org/drawingml/2006/main">
            <a:off x="3810000" y="2443163"/>
            <a:ext cx="685800" cy="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sp>
        <p:nvSpPr>
          <p:cNvPr id="13" name="section">
            <a:extLst xmlns:a="http://schemas.openxmlformats.org/drawingml/2006/main">
              <a:ext uri="{FF2B5EF4-FFF2-40B4-BE49-F238E27FC236}">
                <a16:creationId xmlns:a16="http://schemas.microsoft.com/office/drawing/2014/main" id="{21EC369B-A062-4DA8-A695-47334FFD70F7}"/>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2  DIFERENCIACIÓN SEXUAL</a:t>
            </a:r>
          </a:p>
        </p:txBody>
      </p:sp>
      <p:sp>
        <p:nvSpPr>
          <p:cNvPr id="2" name="title">
            <a:extLst xmlns:a="http://schemas.openxmlformats.org/drawingml/2006/main">
              <a:ext uri="{FF2B5EF4-FFF2-40B4-BE49-F238E27FC236}">
                <a16:creationId xmlns:a16="http://schemas.microsoft.com/office/drawing/2014/main" id="{85F497EC-BAB1-449A-97CC-04C08B84181E}"/>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Freemartinismo en tres pasos</a:t>
            </a:r>
          </a:p>
        </p:txBody>
      </p:sp>
      <p:sp>
        <p:nvSpPr>
          <p:cNvPr id="3" name="folio">
            <a:extLst xmlns:a="http://schemas.openxmlformats.org/drawingml/2006/main">
              <a:ext uri="{FF2B5EF4-FFF2-40B4-BE49-F238E27FC236}">
                <a16:creationId xmlns:a16="http://schemas.microsoft.com/office/drawing/2014/main" id="{34AE5428-A205-470F-A930-EEC3F8800F88}"/>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10 / 16</a:t>
            </a:r>
          </a:p>
        </p:txBody>
      </p:sp>
      <p:sp>
        <p:nvSpPr>
          <p:cNvPr id="4" name="diagram-3">
            <a:extLst xmlns:a="http://schemas.openxmlformats.org/drawingml/2006/main">
              <a:ext uri="{FF2B5EF4-FFF2-40B4-BE49-F238E27FC236}">
                <a16:creationId xmlns:a16="http://schemas.microsoft.com/office/drawing/2014/main" id="{A6F5B9D0-6FDD-4427-89F2-C6B6AAF064D7}"/>
              </a:ext>
            </a:extLst>
          </p:cNvPr>
          <p:cNvSpPr>
            <a:spLocks xmlns:a="http://schemas.openxmlformats.org/drawingml/2006/main" noGrp="1"/>
          </p:cNvSpPr>
          <p:nvPr/>
        </p:nvSpPr>
        <p:spPr>
          <a:xfrm xmlns:a="http://schemas.openxmlformats.org/drawingml/2006/main">
            <a:off x="609600" y="1924050"/>
            <a:ext cx="3200400" cy="103822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1  Gemelos</a:t>
            </a:r>
          </a:p>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hembra y macho</a:t>
            </a:r>
          </a:p>
        </p:txBody>
      </p:sp>
      <p:sp>
        <p:nvSpPr>
          <p:cNvPr id="5" name="diagram-4">
            <a:extLst xmlns:a="http://schemas.openxmlformats.org/drawingml/2006/main">
              <a:ext uri="{FF2B5EF4-FFF2-40B4-BE49-F238E27FC236}">
                <a16:creationId xmlns:a16="http://schemas.microsoft.com/office/drawing/2014/main" id="{3035896D-FC26-4DB3-8E25-8BC29340AC24}"/>
              </a:ext>
            </a:extLst>
          </p:cNvPr>
          <p:cNvSpPr>
            <a:spLocks xmlns:a="http://schemas.openxmlformats.org/drawingml/2006/main" noGrp="1"/>
          </p:cNvSpPr>
          <p:nvPr/>
        </p:nvSpPr>
        <p:spPr>
          <a:xfrm xmlns:a="http://schemas.openxmlformats.org/drawingml/2006/main">
            <a:off x="4495800" y="1924050"/>
            <a:ext cx="3200400" cy="103822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00" b="1">
                <a:solidFill>
                  <a:srgbClr val="F6F1FF"/>
                </a:solidFill>
                <a:latin typeface="DejaVu Sans"/>
                <a:ea typeface="DejaVu Sans"/>
                <a:cs typeface="DejaVu Sans"/>
              </a:defRPr>
            </a:defPPr>
            <a:lvl1pPr algn="ctr">
              <a:defRPr sz="2100" b="1">
                <a:solidFill>
                  <a:srgbClr val="F6F1FF"/>
                </a:solidFill>
                <a:latin typeface="DejaVu Sans"/>
                <a:ea typeface="DejaVu Sans"/>
                <a:cs typeface="DejaVu Sans"/>
              </a:defRPr>
            </a:lvl1pPr>
            <a:lvl2pPr algn="ctr">
              <a:defRPr sz="2100" b="1">
                <a:solidFill>
                  <a:srgbClr val="F6F1FF"/>
                </a:solidFill>
                <a:latin typeface="DejaVu Sans"/>
                <a:ea typeface="DejaVu Sans"/>
                <a:cs typeface="DejaVu Sans"/>
              </a:defRPr>
            </a:lvl2pPr>
            <a:lvl3pPr algn="ctr">
              <a:defRPr sz="2100" b="1">
                <a:solidFill>
                  <a:srgbClr val="F6F1FF"/>
                </a:solidFill>
                <a:latin typeface="DejaVu Sans"/>
                <a:ea typeface="DejaVu Sans"/>
                <a:cs typeface="DejaVu Sans"/>
              </a:defRPr>
            </a:lvl3pPr>
            <a:lvl4pPr algn="ctr">
              <a:defRPr sz="2100" b="1">
                <a:solidFill>
                  <a:srgbClr val="F6F1FF"/>
                </a:solidFill>
                <a:latin typeface="DejaVu Sans"/>
                <a:ea typeface="DejaVu Sans"/>
                <a:cs typeface="DejaVu Sans"/>
              </a:defRPr>
            </a:lvl4pPr>
            <a:lvl5pPr algn="ctr">
              <a:defRPr sz="2100" b="1">
                <a:solidFill>
                  <a:srgbClr val="F6F1FF"/>
                </a:solidFill>
                <a:latin typeface="DejaVu Sans"/>
                <a:ea typeface="DejaVu Sans"/>
                <a:cs typeface="DejaVu Sans"/>
              </a:defRPr>
            </a:lvl5pPr>
            <a:lvl6pPr algn="ctr">
              <a:defRPr sz="2100" b="1">
                <a:solidFill>
                  <a:srgbClr val="F6F1FF"/>
                </a:solidFill>
                <a:latin typeface="DejaVu Sans"/>
                <a:ea typeface="DejaVu Sans"/>
                <a:cs typeface="DejaVu Sans"/>
              </a:defRPr>
            </a:lvl6pPr>
            <a:lvl7pPr algn="ctr">
              <a:defRPr sz="2100" b="1">
                <a:solidFill>
                  <a:srgbClr val="F6F1FF"/>
                </a:solidFill>
                <a:latin typeface="DejaVu Sans"/>
                <a:ea typeface="DejaVu Sans"/>
                <a:cs typeface="DejaVu Sans"/>
              </a:defRPr>
            </a:lvl7pPr>
            <a:lvl8pPr algn="ctr">
              <a:defRPr sz="2100" b="1">
                <a:solidFill>
                  <a:srgbClr val="F6F1FF"/>
                </a:solidFill>
                <a:latin typeface="DejaVu Sans"/>
                <a:ea typeface="DejaVu Sans"/>
                <a:cs typeface="DejaVu Sans"/>
              </a:defRPr>
            </a:lvl8pPr>
            <a:lvl9pPr algn="ctr">
              <a:defRPr sz="2100" b="1">
                <a:solidFill>
                  <a:srgbClr val="F6F1FF"/>
                </a:solidFill>
                <a:latin typeface="DejaVu Sans"/>
                <a:ea typeface="DejaVu Sans"/>
                <a:cs typeface="DejaVu Sans"/>
              </a:defRPr>
            </a:lvl9pPr>
          </a:lstStyle>
          <a:p xmlns:a="http://schemas.openxmlformats.org/drawingml/2006/main">
            <a:pPr algn="ctr">
              <a:defRPr sz="2100" b="1">
                <a:solidFill>
                  <a:srgbClr val="F6F1FF"/>
                </a:solidFill>
                <a:latin typeface="DejaVu Sans"/>
                <a:ea typeface="DejaVu Sans"/>
                <a:cs typeface="DejaVu Sans"/>
              </a:defRPr>
            </a:pPr>
            <a:r>
              <a:rPr sz="2100" b="1">
                <a:solidFill>
                  <a:srgbClr val="F6F1FF"/>
                </a:solidFill>
                <a:latin typeface="DejaVu Sans"/>
                <a:ea typeface="DejaVu Sans"/>
                <a:cs typeface="DejaVu Sans"/>
              </a:rPr>
              <a:t>2  Posible conexión</a:t>
            </a:r>
          </a:p>
          <a:p xmlns:a="http://schemas.openxmlformats.org/drawingml/2006/main">
            <a:pPr algn="ctr">
              <a:defRPr sz="2100" b="1">
                <a:solidFill>
                  <a:srgbClr val="F6F1FF"/>
                </a:solidFill>
                <a:latin typeface="DejaVu Sans"/>
                <a:ea typeface="DejaVu Sans"/>
                <a:cs typeface="DejaVu Sans"/>
              </a:defRPr>
            </a:pPr>
            <a:r>
              <a:rPr sz="2100" b="1">
                <a:solidFill>
                  <a:srgbClr val="F6F1FF"/>
                </a:solidFill>
                <a:latin typeface="DejaVu Sans"/>
                <a:ea typeface="DejaVu Sans"/>
                <a:cs typeface="DejaVu Sans"/>
              </a:rPr>
              <a:t>vascular placentaria</a:t>
            </a:r>
          </a:p>
        </p:txBody>
      </p:sp>
      <p:sp>
        <p:nvSpPr>
          <p:cNvPr id="6" name="diagram-5">
            <a:extLst xmlns:a="http://schemas.openxmlformats.org/drawingml/2006/main">
              <a:ext uri="{FF2B5EF4-FFF2-40B4-BE49-F238E27FC236}">
                <a16:creationId xmlns:a16="http://schemas.microsoft.com/office/drawing/2014/main" id="{160A3FCB-8E85-4801-B427-2F2FB90FE973}"/>
              </a:ext>
            </a:extLst>
          </p:cNvPr>
          <p:cNvSpPr>
            <a:spLocks xmlns:a="http://schemas.openxmlformats.org/drawingml/2006/main" noGrp="1"/>
          </p:cNvSpPr>
          <p:nvPr/>
        </p:nvSpPr>
        <p:spPr>
          <a:xfrm xmlns:a="http://schemas.openxmlformats.org/drawingml/2006/main">
            <a:off x="8382000" y="1924050"/>
            <a:ext cx="3200400" cy="1038225"/>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100" b="1">
                <a:solidFill>
                  <a:srgbClr val="F6F1FF"/>
                </a:solidFill>
                <a:latin typeface="DejaVu Sans"/>
                <a:ea typeface="DejaVu Sans"/>
                <a:cs typeface="DejaVu Sans"/>
              </a:defRPr>
            </a:defPPr>
            <a:lvl1pPr algn="ctr">
              <a:defRPr sz="2100" b="1">
                <a:solidFill>
                  <a:srgbClr val="F6F1FF"/>
                </a:solidFill>
                <a:latin typeface="DejaVu Sans"/>
                <a:ea typeface="DejaVu Sans"/>
                <a:cs typeface="DejaVu Sans"/>
              </a:defRPr>
            </a:lvl1pPr>
            <a:lvl2pPr algn="ctr">
              <a:defRPr sz="2100" b="1">
                <a:solidFill>
                  <a:srgbClr val="F6F1FF"/>
                </a:solidFill>
                <a:latin typeface="DejaVu Sans"/>
                <a:ea typeface="DejaVu Sans"/>
                <a:cs typeface="DejaVu Sans"/>
              </a:defRPr>
            </a:lvl2pPr>
            <a:lvl3pPr algn="ctr">
              <a:defRPr sz="2100" b="1">
                <a:solidFill>
                  <a:srgbClr val="F6F1FF"/>
                </a:solidFill>
                <a:latin typeface="DejaVu Sans"/>
                <a:ea typeface="DejaVu Sans"/>
                <a:cs typeface="DejaVu Sans"/>
              </a:defRPr>
            </a:lvl3pPr>
            <a:lvl4pPr algn="ctr">
              <a:defRPr sz="2100" b="1">
                <a:solidFill>
                  <a:srgbClr val="F6F1FF"/>
                </a:solidFill>
                <a:latin typeface="DejaVu Sans"/>
                <a:ea typeface="DejaVu Sans"/>
                <a:cs typeface="DejaVu Sans"/>
              </a:defRPr>
            </a:lvl4pPr>
            <a:lvl5pPr algn="ctr">
              <a:defRPr sz="2100" b="1">
                <a:solidFill>
                  <a:srgbClr val="F6F1FF"/>
                </a:solidFill>
                <a:latin typeface="DejaVu Sans"/>
                <a:ea typeface="DejaVu Sans"/>
                <a:cs typeface="DejaVu Sans"/>
              </a:defRPr>
            </a:lvl5pPr>
            <a:lvl6pPr algn="ctr">
              <a:defRPr sz="2100" b="1">
                <a:solidFill>
                  <a:srgbClr val="F6F1FF"/>
                </a:solidFill>
                <a:latin typeface="DejaVu Sans"/>
                <a:ea typeface="DejaVu Sans"/>
                <a:cs typeface="DejaVu Sans"/>
              </a:defRPr>
            </a:lvl6pPr>
            <a:lvl7pPr algn="ctr">
              <a:defRPr sz="2100" b="1">
                <a:solidFill>
                  <a:srgbClr val="F6F1FF"/>
                </a:solidFill>
                <a:latin typeface="DejaVu Sans"/>
                <a:ea typeface="DejaVu Sans"/>
                <a:cs typeface="DejaVu Sans"/>
              </a:defRPr>
            </a:lvl7pPr>
            <a:lvl8pPr algn="ctr">
              <a:defRPr sz="2100" b="1">
                <a:solidFill>
                  <a:srgbClr val="F6F1FF"/>
                </a:solidFill>
                <a:latin typeface="DejaVu Sans"/>
                <a:ea typeface="DejaVu Sans"/>
                <a:cs typeface="DejaVu Sans"/>
              </a:defRPr>
            </a:lvl8pPr>
            <a:lvl9pPr algn="ctr">
              <a:defRPr sz="2100" b="1">
                <a:solidFill>
                  <a:srgbClr val="F6F1FF"/>
                </a:solidFill>
                <a:latin typeface="DejaVu Sans"/>
                <a:ea typeface="DejaVu Sans"/>
                <a:cs typeface="DejaVu Sans"/>
              </a:defRPr>
            </a:lvl9pPr>
          </a:lstStyle>
          <a:p xmlns:a="http://schemas.openxmlformats.org/drawingml/2006/main">
            <a:pPr algn="ctr">
              <a:defRPr sz="2100" b="1">
                <a:solidFill>
                  <a:srgbClr val="F6F1FF"/>
                </a:solidFill>
                <a:latin typeface="DejaVu Sans"/>
                <a:ea typeface="DejaVu Sans"/>
                <a:cs typeface="DejaVu Sans"/>
              </a:defRPr>
            </a:pPr>
            <a:r>
              <a:rPr sz="2100" b="1">
                <a:solidFill>
                  <a:srgbClr val="F6F1FF"/>
                </a:solidFill>
                <a:latin typeface="DejaVu Sans"/>
                <a:ea typeface="DejaVu Sans"/>
                <a:cs typeface="DejaVu Sans"/>
              </a:rPr>
              <a:t>3  Intercambio</a:t>
            </a:r>
          </a:p>
          <a:p xmlns:a="http://schemas.openxmlformats.org/drawingml/2006/main">
            <a:pPr algn="ctr">
              <a:defRPr sz="2100" b="1">
                <a:solidFill>
                  <a:srgbClr val="F6F1FF"/>
                </a:solidFill>
                <a:latin typeface="DejaVu Sans"/>
                <a:ea typeface="DejaVu Sans"/>
                <a:cs typeface="DejaVu Sans"/>
              </a:defRPr>
            </a:pPr>
            <a:r>
              <a:rPr sz="2100" b="1">
                <a:solidFill>
                  <a:srgbClr val="F6F1FF"/>
                </a:solidFill>
                <a:latin typeface="DejaVu Sans"/>
                <a:ea typeface="DejaVu Sans"/>
                <a:cs typeface="DejaVu Sans"/>
              </a:rPr>
              <a:t>de células y señales</a:t>
            </a:r>
          </a:p>
        </p:txBody>
      </p:sp>
      <p:sp>
        <p:nvSpPr>
          <p:cNvPr id="9" name="text-8">
            <a:extLst xmlns:a="http://schemas.openxmlformats.org/drawingml/2006/main">
              <a:ext uri="{FF2B5EF4-FFF2-40B4-BE49-F238E27FC236}">
                <a16:creationId xmlns:a16="http://schemas.microsoft.com/office/drawing/2014/main" id="{9A019EBA-0D01-4EB6-8291-7EEF60195A00}"/>
              </a:ext>
            </a:extLst>
          </p:cNvPr>
          <p:cNvSpPr>
            <a:spLocks xmlns:a="http://schemas.openxmlformats.org/drawingml/2006/main" noGrp="1"/>
          </p:cNvSpPr>
          <p:nvPr/>
        </p:nvSpPr>
        <p:spPr>
          <a:xfrm xmlns:a="http://schemas.openxmlformats.org/drawingml/2006/main">
            <a:off x="609600" y="3590925"/>
            <a:ext cx="109728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BFA1F0"/>
                </a:solidFill>
                <a:latin typeface="DejaVu Sans"/>
                <a:ea typeface="DejaVu Sans"/>
                <a:cs typeface="DejaVu Sans"/>
              </a:defRPr>
            </a:defPPr>
            <a:lvl1pPr algn="l">
              <a:defRPr sz="2550" b="1">
                <a:solidFill>
                  <a:srgbClr val="BFA1F0"/>
                </a:solidFill>
                <a:latin typeface="DejaVu Sans"/>
                <a:ea typeface="DejaVu Sans"/>
                <a:cs typeface="DejaVu Sans"/>
              </a:defRPr>
            </a:lvl1pPr>
            <a:lvl2pPr algn="l">
              <a:defRPr sz="2550" b="1">
                <a:solidFill>
                  <a:srgbClr val="BFA1F0"/>
                </a:solidFill>
                <a:latin typeface="DejaVu Sans"/>
                <a:ea typeface="DejaVu Sans"/>
                <a:cs typeface="DejaVu Sans"/>
              </a:defRPr>
            </a:lvl2pPr>
            <a:lvl3pPr algn="l">
              <a:defRPr sz="2550" b="1">
                <a:solidFill>
                  <a:srgbClr val="BFA1F0"/>
                </a:solidFill>
                <a:latin typeface="DejaVu Sans"/>
                <a:ea typeface="DejaVu Sans"/>
                <a:cs typeface="DejaVu Sans"/>
              </a:defRPr>
            </a:lvl3pPr>
            <a:lvl4pPr algn="l">
              <a:defRPr sz="2550" b="1">
                <a:solidFill>
                  <a:srgbClr val="BFA1F0"/>
                </a:solidFill>
                <a:latin typeface="DejaVu Sans"/>
                <a:ea typeface="DejaVu Sans"/>
                <a:cs typeface="DejaVu Sans"/>
              </a:defRPr>
            </a:lvl4pPr>
            <a:lvl5pPr algn="l">
              <a:defRPr sz="2550" b="1">
                <a:solidFill>
                  <a:srgbClr val="BFA1F0"/>
                </a:solidFill>
                <a:latin typeface="DejaVu Sans"/>
                <a:ea typeface="DejaVu Sans"/>
                <a:cs typeface="DejaVu Sans"/>
              </a:defRPr>
            </a:lvl5pPr>
            <a:lvl6pPr algn="l">
              <a:defRPr sz="2550" b="1">
                <a:solidFill>
                  <a:srgbClr val="BFA1F0"/>
                </a:solidFill>
                <a:latin typeface="DejaVu Sans"/>
                <a:ea typeface="DejaVu Sans"/>
                <a:cs typeface="DejaVu Sans"/>
              </a:defRPr>
            </a:lvl6pPr>
            <a:lvl7pPr algn="l">
              <a:defRPr sz="2550" b="1">
                <a:solidFill>
                  <a:srgbClr val="BFA1F0"/>
                </a:solidFill>
                <a:latin typeface="DejaVu Sans"/>
                <a:ea typeface="DejaVu Sans"/>
                <a:cs typeface="DejaVu Sans"/>
              </a:defRPr>
            </a:lvl7pPr>
            <a:lvl8pPr algn="l">
              <a:defRPr sz="2550" b="1">
                <a:solidFill>
                  <a:srgbClr val="BFA1F0"/>
                </a:solidFill>
                <a:latin typeface="DejaVu Sans"/>
                <a:ea typeface="DejaVu Sans"/>
                <a:cs typeface="DejaVu Sans"/>
              </a:defRPr>
            </a:lvl8pPr>
            <a:lvl9pPr algn="l">
              <a:defRPr sz="2550" b="1">
                <a:solidFill>
                  <a:srgbClr val="BFA1F0"/>
                </a:solidFill>
                <a:latin typeface="DejaVu Sans"/>
                <a:ea typeface="DejaVu Sans"/>
                <a:cs typeface="DejaVu Sans"/>
              </a:defRPr>
            </a:lvl9pPr>
          </a:lstStyle>
          <a:p xmlns:a="http://schemas.openxmlformats.org/drawingml/2006/main">
            <a:pPr algn="l">
              <a:defRPr sz="2550" b="1">
                <a:solidFill>
                  <a:srgbClr val="BFA1F0"/>
                </a:solidFill>
                <a:latin typeface="DejaVu Sans"/>
                <a:ea typeface="DejaVu Sans"/>
                <a:cs typeface="DejaVu Sans"/>
              </a:defRPr>
            </a:pPr>
            <a:r>
              <a:rPr sz="2550" b="1">
                <a:solidFill>
                  <a:srgbClr val="BFA1F0"/>
                </a:solidFill>
                <a:latin typeface="DejaVu Sans"/>
                <a:ea typeface="DejaVu Sans"/>
                <a:cs typeface="DejaVu Sans"/>
              </a:rPr>
              <a:t>Posible quimerismo XX/XY en sangre</a:t>
            </a:r>
          </a:p>
        </p:txBody>
      </p:sp>
      <p:sp>
        <p:nvSpPr>
          <p:cNvPr id="10" name="text-9">
            <a:extLst xmlns:a="http://schemas.openxmlformats.org/drawingml/2006/main">
              <a:ext uri="{FF2B5EF4-FFF2-40B4-BE49-F238E27FC236}">
                <a16:creationId xmlns:a16="http://schemas.microsoft.com/office/drawing/2014/main" id="{0789EF0C-08B6-4291-9EF9-2CBF72747AFD}"/>
              </a:ext>
            </a:extLst>
          </p:cNvPr>
          <p:cNvSpPr>
            <a:spLocks xmlns:a="http://schemas.openxmlformats.org/drawingml/2006/main" noGrp="1"/>
          </p:cNvSpPr>
          <p:nvPr/>
        </p:nvSpPr>
        <p:spPr>
          <a:xfrm xmlns:a="http://schemas.openxmlformats.org/drawingml/2006/main">
            <a:off x="609600" y="4400550"/>
            <a:ext cx="1097280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a:solidFill>
                  <a:srgbClr val="F6F1FF"/>
                </a:solidFill>
                <a:latin typeface="DejaVu Sans"/>
                <a:ea typeface="DejaVu Sans"/>
                <a:cs typeface="DejaVu Sans"/>
              </a:defRPr>
            </a:defPPr>
            <a:lvl1pPr algn="l">
              <a:defRPr sz="2325">
                <a:solidFill>
                  <a:srgbClr val="F6F1FF"/>
                </a:solidFill>
                <a:latin typeface="DejaVu Sans"/>
                <a:ea typeface="DejaVu Sans"/>
                <a:cs typeface="DejaVu Sans"/>
              </a:defRPr>
            </a:lvl1pPr>
            <a:lvl2pPr algn="l">
              <a:defRPr sz="2325">
                <a:solidFill>
                  <a:srgbClr val="F6F1FF"/>
                </a:solidFill>
                <a:latin typeface="DejaVu Sans"/>
                <a:ea typeface="DejaVu Sans"/>
                <a:cs typeface="DejaVu Sans"/>
              </a:defRPr>
            </a:lvl2pPr>
            <a:lvl3pPr algn="l">
              <a:defRPr sz="2325">
                <a:solidFill>
                  <a:srgbClr val="F6F1FF"/>
                </a:solidFill>
                <a:latin typeface="DejaVu Sans"/>
                <a:ea typeface="DejaVu Sans"/>
                <a:cs typeface="DejaVu Sans"/>
              </a:defRPr>
            </a:lvl3pPr>
            <a:lvl4pPr algn="l">
              <a:defRPr sz="2325">
                <a:solidFill>
                  <a:srgbClr val="F6F1FF"/>
                </a:solidFill>
                <a:latin typeface="DejaVu Sans"/>
                <a:ea typeface="DejaVu Sans"/>
                <a:cs typeface="DejaVu Sans"/>
              </a:defRPr>
            </a:lvl4pPr>
            <a:lvl5pPr algn="l">
              <a:defRPr sz="2325">
                <a:solidFill>
                  <a:srgbClr val="F6F1FF"/>
                </a:solidFill>
                <a:latin typeface="DejaVu Sans"/>
                <a:ea typeface="DejaVu Sans"/>
                <a:cs typeface="DejaVu Sans"/>
              </a:defRPr>
            </a:lvl5pPr>
            <a:lvl6pPr algn="l">
              <a:defRPr sz="2325">
                <a:solidFill>
                  <a:srgbClr val="F6F1FF"/>
                </a:solidFill>
                <a:latin typeface="DejaVu Sans"/>
                <a:ea typeface="DejaVu Sans"/>
                <a:cs typeface="DejaVu Sans"/>
              </a:defRPr>
            </a:lvl6pPr>
            <a:lvl7pPr algn="l">
              <a:defRPr sz="2325">
                <a:solidFill>
                  <a:srgbClr val="F6F1FF"/>
                </a:solidFill>
                <a:latin typeface="DejaVu Sans"/>
                <a:ea typeface="DejaVu Sans"/>
                <a:cs typeface="DejaVu Sans"/>
              </a:defRPr>
            </a:lvl7pPr>
            <a:lvl8pPr algn="l">
              <a:defRPr sz="2325">
                <a:solidFill>
                  <a:srgbClr val="F6F1FF"/>
                </a:solidFill>
                <a:latin typeface="DejaVu Sans"/>
                <a:ea typeface="DejaVu Sans"/>
                <a:cs typeface="DejaVu Sans"/>
              </a:defRPr>
            </a:lvl8pPr>
            <a:lvl9pPr algn="l">
              <a:defRPr sz="2325">
                <a:solidFill>
                  <a:srgbClr val="F6F1FF"/>
                </a:solidFill>
                <a:latin typeface="DejaVu Sans"/>
                <a:ea typeface="DejaVu Sans"/>
                <a:cs typeface="DejaVu Sans"/>
              </a:defRPr>
            </a:lvl9pPr>
          </a:lstStyle>
          <a:p xmlns:a="http://schemas.openxmlformats.org/drawingml/2006/main">
            <a:pPr algn="l">
              <a:defRPr sz="2325">
                <a:solidFill>
                  <a:srgbClr val="F6F1FF"/>
                </a:solidFill>
                <a:latin typeface="DejaVu Sans"/>
                <a:ea typeface="DejaVu Sans"/>
                <a:cs typeface="DejaVu Sans"/>
              </a:defRPr>
            </a:pPr>
            <a:r>
              <a:rPr sz="2325">
                <a:solidFill>
                  <a:srgbClr val="F6F1FF"/>
                </a:solidFill>
                <a:latin typeface="DejaVu Sans"/>
                <a:ea typeface="DejaVu Sans"/>
                <a:cs typeface="DejaVu Sans"/>
              </a:rPr>
              <a:t>Alteraciones del aparato reproductor e infertilidad frecuente en la hembra.</a:t>
            </a:r>
          </a:p>
        </p:txBody>
      </p:sp>
      <p:sp>
        <p:nvSpPr>
          <p:cNvPr id="11" name="text-10">
            <a:extLst xmlns:a="http://schemas.openxmlformats.org/drawingml/2006/main">
              <a:ext uri="{FF2B5EF4-FFF2-40B4-BE49-F238E27FC236}">
                <a16:creationId xmlns:a16="http://schemas.microsoft.com/office/drawing/2014/main" id="{827CFB9E-3EFE-483F-A3B1-FE026EF39FB1}"/>
              </a:ext>
            </a:extLst>
          </p:cNvPr>
          <p:cNvSpPr>
            <a:spLocks xmlns:a="http://schemas.openxmlformats.org/drawingml/2006/main" noGrp="1"/>
          </p:cNvSpPr>
          <p:nvPr/>
        </p:nvSpPr>
        <p:spPr>
          <a:xfrm xmlns:a="http://schemas.openxmlformats.org/drawingml/2006/main">
            <a:off x="609600" y="5362575"/>
            <a:ext cx="109728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C9BEDA"/>
                </a:solidFill>
                <a:latin typeface="DejaVu Sans"/>
                <a:ea typeface="DejaVu Sans"/>
                <a:cs typeface="DejaVu Sans"/>
              </a:defRPr>
            </a:defPPr>
            <a:lvl1pPr algn="l">
              <a:defRPr sz="1725">
                <a:solidFill>
                  <a:srgbClr val="C9BEDA"/>
                </a:solidFill>
                <a:latin typeface="DejaVu Sans"/>
                <a:ea typeface="DejaVu Sans"/>
                <a:cs typeface="DejaVu Sans"/>
              </a:defRPr>
            </a:lvl1pPr>
            <a:lvl2pPr algn="l">
              <a:defRPr sz="1725">
                <a:solidFill>
                  <a:srgbClr val="C9BEDA"/>
                </a:solidFill>
                <a:latin typeface="DejaVu Sans"/>
                <a:ea typeface="DejaVu Sans"/>
                <a:cs typeface="DejaVu Sans"/>
              </a:defRPr>
            </a:lvl2pPr>
            <a:lvl3pPr algn="l">
              <a:defRPr sz="1725">
                <a:solidFill>
                  <a:srgbClr val="C9BEDA"/>
                </a:solidFill>
                <a:latin typeface="DejaVu Sans"/>
                <a:ea typeface="DejaVu Sans"/>
                <a:cs typeface="DejaVu Sans"/>
              </a:defRPr>
            </a:lvl3pPr>
            <a:lvl4pPr algn="l">
              <a:defRPr sz="1725">
                <a:solidFill>
                  <a:srgbClr val="C9BEDA"/>
                </a:solidFill>
                <a:latin typeface="DejaVu Sans"/>
                <a:ea typeface="DejaVu Sans"/>
                <a:cs typeface="DejaVu Sans"/>
              </a:defRPr>
            </a:lvl4pPr>
            <a:lvl5pPr algn="l">
              <a:defRPr sz="1725">
                <a:solidFill>
                  <a:srgbClr val="C9BEDA"/>
                </a:solidFill>
                <a:latin typeface="DejaVu Sans"/>
                <a:ea typeface="DejaVu Sans"/>
                <a:cs typeface="DejaVu Sans"/>
              </a:defRPr>
            </a:lvl5pPr>
            <a:lvl6pPr algn="l">
              <a:defRPr sz="1725">
                <a:solidFill>
                  <a:srgbClr val="C9BEDA"/>
                </a:solidFill>
                <a:latin typeface="DejaVu Sans"/>
                <a:ea typeface="DejaVu Sans"/>
                <a:cs typeface="DejaVu Sans"/>
              </a:defRPr>
            </a:lvl6pPr>
            <a:lvl7pPr algn="l">
              <a:defRPr sz="1725">
                <a:solidFill>
                  <a:srgbClr val="C9BEDA"/>
                </a:solidFill>
                <a:latin typeface="DejaVu Sans"/>
                <a:ea typeface="DejaVu Sans"/>
                <a:cs typeface="DejaVu Sans"/>
              </a:defRPr>
            </a:lvl7pPr>
            <a:lvl8pPr algn="l">
              <a:defRPr sz="1725">
                <a:solidFill>
                  <a:srgbClr val="C9BEDA"/>
                </a:solidFill>
                <a:latin typeface="DejaVu Sans"/>
                <a:ea typeface="DejaVu Sans"/>
                <a:cs typeface="DejaVu Sans"/>
              </a:defRPr>
            </a:lvl8pPr>
            <a:lvl9pPr algn="l">
              <a:defRPr sz="1725">
                <a:solidFill>
                  <a:srgbClr val="C9BEDA"/>
                </a:solidFill>
                <a:latin typeface="DejaVu Sans"/>
                <a:ea typeface="DejaVu Sans"/>
                <a:cs typeface="DejaVu Sans"/>
              </a:defRPr>
            </a:lvl9pPr>
          </a:lstStyle>
          <a:p xmlns:a="http://schemas.openxmlformats.org/drawingml/2006/main">
            <a:pPr algn="l">
              <a:defRPr sz="1725">
                <a:solidFill>
                  <a:srgbClr val="C9BEDA"/>
                </a:solidFill>
                <a:latin typeface="DejaVu Sans"/>
                <a:ea typeface="DejaVu Sans"/>
                <a:cs typeface="DejaVu Sans"/>
              </a:defRPr>
            </a:pPr>
            <a:r>
              <a:rPr sz="1725">
                <a:solidFill>
                  <a:srgbClr val="C9BEDA"/>
                </a:solidFill>
                <a:latin typeface="DejaVu Sans"/>
                <a:ea typeface="DejaVu Sans"/>
                <a:cs typeface="DejaVu Sans"/>
              </a:rPr>
              <a:t>El antecedente orienta la sospecha. Se requieren pruebas para confirmar.</a:t>
            </a:r>
          </a:p>
        </p:txBody>
      </p:sp>
      <p:sp>
        <p:nvSpPr>
          <p:cNvPr id="12" name="oral-question">
            <a:extLst xmlns:a="http://schemas.openxmlformats.org/drawingml/2006/main">
              <a:ext uri="{FF2B5EF4-FFF2-40B4-BE49-F238E27FC236}">
                <a16:creationId xmlns:a16="http://schemas.microsoft.com/office/drawing/2014/main" id="{D849AB47-C110-446F-A0B3-39D856B12C31}"/>
              </a:ext>
            </a:extLst>
          </p:cNvPr>
          <p:cNvSpPr>
            <a:spLocks xmlns:a="http://schemas.openxmlformats.org/drawingml/2006/main" noGrp="1"/>
          </p:cNvSpPr>
          <p:nvPr/>
        </p:nvSpPr>
        <p:spPr>
          <a:xfrm xmlns:a="http://schemas.openxmlformats.org/drawingml/2006/main">
            <a:off x="609600" y="5772150"/>
            <a:ext cx="109728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EDB5C8"/>
                </a:solidFill>
                <a:latin typeface="DejaVu Sans"/>
                <a:ea typeface="DejaVu Sans"/>
                <a:cs typeface="DejaVu Sans"/>
              </a:defRPr>
            </a:defPPr>
            <a:lvl1pPr algn="l">
              <a:defRPr sz="1875" b="1">
                <a:solidFill>
                  <a:srgbClr val="EDB5C8"/>
                </a:solidFill>
                <a:latin typeface="DejaVu Sans"/>
                <a:ea typeface="DejaVu Sans"/>
                <a:cs typeface="DejaVu Sans"/>
              </a:defRPr>
            </a:lvl1pPr>
            <a:lvl2pPr algn="l">
              <a:defRPr sz="1875" b="1">
                <a:solidFill>
                  <a:srgbClr val="EDB5C8"/>
                </a:solidFill>
                <a:latin typeface="DejaVu Sans"/>
                <a:ea typeface="DejaVu Sans"/>
                <a:cs typeface="DejaVu Sans"/>
              </a:defRPr>
            </a:lvl2pPr>
            <a:lvl3pPr algn="l">
              <a:defRPr sz="1875" b="1">
                <a:solidFill>
                  <a:srgbClr val="EDB5C8"/>
                </a:solidFill>
                <a:latin typeface="DejaVu Sans"/>
                <a:ea typeface="DejaVu Sans"/>
                <a:cs typeface="DejaVu Sans"/>
              </a:defRPr>
            </a:lvl3pPr>
            <a:lvl4pPr algn="l">
              <a:defRPr sz="1875" b="1">
                <a:solidFill>
                  <a:srgbClr val="EDB5C8"/>
                </a:solidFill>
                <a:latin typeface="DejaVu Sans"/>
                <a:ea typeface="DejaVu Sans"/>
                <a:cs typeface="DejaVu Sans"/>
              </a:defRPr>
            </a:lvl4pPr>
            <a:lvl5pPr algn="l">
              <a:defRPr sz="1875" b="1">
                <a:solidFill>
                  <a:srgbClr val="EDB5C8"/>
                </a:solidFill>
                <a:latin typeface="DejaVu Sans"/>
                <a:ea typeface="DejaVu Sans"/>
                <a:cs typeface="DejaVu Sans"/>
              </a:defRPr>
            </a:lvl5pPr>
            <a:lvl6pPr algn="l">
              <a:defRPr sz="1875" b="1">
                <a:solidFill>
                  <a:srgbClr val="EDB5C8"/>
                </a:solidFill>
                <a:latin typeface="DejaVu Sans"/>
                <a:ea typeface="DejaVu Sans"/>
                <a:cs typeface="DejaVu Sans"/>
              </a:defRPr>
            </a:lvl6pPr>
            <a:lvl7pPr algn="l">
              <a:defRPr sz="1875" b="1">
                <a:solidFill>
                  <a:srgbClr val="EDB5C8"/>
                </a:solidFill>
                <a:latin typeface="DejaVu Sans"/>
                <a:ea typeface="DejaVu Sans"/>
                <a:cs typeface="DejaVu Sans"/>
              </a:defRPr>
            </a:lvl7pPr>
            <a:lvl8pPr algn="l">
              <a:defRPr sz="1875" b="1">
                <a:solidFill>
                  <a:srgbClr val="EDB5C8"/>
                </a:solidFill>
                <a:latin typeface="DejaVu Sans"/>
                <a:ea typeface="DejaVu Sans"/>
                <a:cs typeface="DejaVu Sans"/>
              </a:defRPr>
            </a:lvl8pPr>
            <a:lvl9pPr algn="l">
              <a:defRPr sz="1875" b="1">
                <a:solidFill>
                  <a:srgbClr val="EDB5C8"/>
                </a:solidFill>
                <a:latin typeface="DejaVu Sans"/>
                <a:ea typeface="DejaVu Sans"/>
                <a:cs typeface="DejaVu Sans"/>
              </a:defRPr>
            </a:lvl9pPr>
          </a:lstStyle>
          <a:p xmlns:a="http://schemas.openxmlformats.org/drawingml/2006/main">
            <a:pPr algn="l">
              <a:defRPr sz="1875" b="1">
                <a:solidFill>
                  <a:srgbClr val="EDB5C8"/>
                </a:solidFill>
                <a:latin typeface="DejaVu Sans"/>
                <a:ea typeface="DejaVu Sans"/>
                <a:cs typeface="DejaVu Sans"/>
              </a:defRPr>
            </a:pPr>
            <a:r>
              <a:rPr sz="1875" b="1">
                <a:solidFill>
                  <a:srgbClr val="EDB5C8"/>
                </a:solidFill>
                <a:latin typeface="DejaVu Sans"/>
                <a:ea typeface="DejaVu Sans"/>
                <a:cs typeface="DejaVu Sans"/>
              </a:rPr>
              <a:t>Ternera gemela de un macho: ¿qué condición sospechamos y por qué?</a:t>
            </a:r>
          </a:p>
        </p:txBody>
      </p:sp>
    </p:spTree>
    <p:extLst>
      <p:ext uri="{BB962C8B-B14F-4D97-AF65-F5344CB8AC3E}">
        <p14:creationId xmlns:p14="http://schemas.microsoft.com/office/powerpoint/2010/main" val="27304218"/>
      </p:ext>
    </p:extLst>
  </p:cSld>
</p:sld>
</file>

<file path=ppt/slides/slide11.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9" name="section">
            <a:extLst xmlns:a="http://schemas.openxmlformats.org/drawingml/2006/main">
              <a:ext uri="{FF2B5EF4-FFF2-40B4-BE49-F238E27FC236}">
                <a16:creationId xmlns:a16="http://schemas.microsoft.com/office/drawing/2014/main" id="{DF7D9E0F-9BDE-4AE1-A358-18BDB3723445}"/>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3  SISTEMAS DE DETERMINACIÓN</a:t>
            </a:r>
          </a:p>
        </p:txBody>
      </p:sp>
      <p:sp>
        <p:nvSpPr>
          <p:cNvPr id="2" name="title">
            <a:extLst xmlns:a="http://schemas.openxmlformats.org/drawingml/2006/main">
              <a:ext uri="{FF2B5EF4-FFF2-40B4-BE49-F238E27FC236}">
                <a16:creationId xmlns:a16="http://schemas.microsoft.com/office/drawing/2014/main" id="{1EC52140-8401-40C4-B538-2036D7E30E88}"/>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Sistemas de determinación sexual</a:t>
            </a:r>
          </a:p>
        </p:txBody>
      </p:sp>
      <p:sp>
        <p:nvSpPr>
          <p:cNvPr id="3" name="folio">
            <a:extLst xmlns:a="http://schemas.openxmlformats.org/drawingml/2006/main">
              <a:ext uri="{FF2B5EF4-FFF2-40B4-BE49-F238E27FC236}">
                <a16:creationId xmlns:a16="http://schemas.microsoft.com/office/drawing/2014/main" id="{CD1A865F-CABA-4BFF-9085-3423318B5461}"/>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11 / 16</a:t>
            </a:r>
          </a:p>
        </p:txBody>
      </p:sp>
      <p:sp>
        <p:nvSpPr>
          <p:cNvPr id="4" name="text-3">
            <a:extLst xmlns:a="http://schemas.openxmlformats.org/drawingml/2006/main">
              <a:ext uri="{FF2B5EF4-FFF2-40B4-BE49-F238E27FC236}">
                <a16:creationId xmlns:a16="http://schemas.microsoft.com/office/drawing/2014/main" id="{30046916-3A4E-486C-B96D-AA0DC178DD19}"/>
              </a:ext>
            </a:extLst>
          </p:cNvPr>
          <p:cNvSpPr>
            <a:spLocks xmlns:a="http://schemas.openxmlformats.org/drawingml/2006/main" noGrp="1"/>
          </p:cNvSpPr>
          <p:nvPr/>
        </p:nvSpPr>
        <p:spPr>
          <a:xfrm xmlns:a="http://schemas.openxmlformats.org/drawingml/2006/main">
            <a:off x="609600" y="1819275"/>
            <a:ext cx="109728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F6F1FF"/>
                </a:solidFill>
                <a:latin typeface="DejaVu Sans"/>
                <a:ea typeface="DejaVu Sans"/>
                <a:cs typeface="DejaVu Sans"/>
              </a:defRPr>
            </a:defPPr>
            <a:lvl1pPr algn="l">
              <a:defRPr sz="2400" b="1">
                <a:solidFill>
                  <a:srgbClr val="F6F1FF"/>
                </a:solidFill>
                <a:latin typeface="DejaVu Sans"/>
                <a:ea typeface="DejaVu Sans"/>
                <a:cs typeface="DejaVu Sans"/>
              </a:defRPr>
            </a:lvl1pPr>
            <a:lvl2pPr algn="l">
              <a:defRPr sz="2400" b="1">
                <a:solidFill>
                  <a:srgbClr val="F6F1FF"/>
                </a:solidFill>
                <a:latin typeface="DejaVu Sans"/>
                <a:ea typeface="DejaVu Sans"/>
                <a:cs typeface="DejaVu Sans"/>
              </a:defRPr>
            </a:lvl2pPr>
            <a:lvl3pPr algn="l">
              <a:defRPr sz="2400" b="1">
                <a:solidFill>
                  <a:srgbClr val="F6F1FF"/>
                </a:solidFill>
                <a:latin typeface="DejaVu Sans"/>
                <a:ea typeface="DejaVu Sans"/>
                <a:cs typeface="DejaVu Sans"/>
              </a:defRPr>
            </a:lvl3pPr>
            <a:lvl4pPr algn="l">
              <a:defRPr sz="2400" b="1">
                <a:solidFill>
                  <a:srgbClr val="F6F1FF"/>
                </a:solidFill>
                <a:latin typeface="DejaVu Sans"/>
                <a:ea typeface="DejaVu Sans"/>
                <a:cs typeface="DejaVu Sans"/>
              </a:defRPr>
            </a:lvl4pPr>
            <a:lvl5pPr algn="l">
              <a:defRPr sz="2400" b="1">
                <a:solidFill>
                  <a:srgbClr val="F6F1FF"/>
                </a:solidFill>
                <a:latin typeface="DejaVu Sans"/>
                <a:ea typeface="DejaVu Sans"/>
                <a:cs typeface="DejaVu Sans"/>
              </a:defRPr>
            </a:lvl5pPr>
            <a:lvl6pPr algn="l">
              <a:defRPr sz="2400" b="1">
                <a:solidFill>
                  <a:srgbClr val="F6F1FF"/>
                </a:solidFill>
                <a:latin typeface="DejaVu Sans"/>
                <a:ea typeface="DejaVu Sans"/>
                <a:cs typeface="DejaVu Sans"/>
              </a:defRPr>
            </a:lvl6pPr>
            <a:lvl7pPr algn="l">
              <a:defRPr sz="2400" b="1">
                <a:solidFill>
                  <a:srgbClr val="F6F1FF"/>
                </a:solidFill>
                <a:latin typeface="DejaVu Sans"/>
                <a:ea typeface="DejaVu Sans"/>
                <a:cs typeface="DejaVu Sans"/>
              </a:defRPr>
            </a:lvl7pPr>
            <a:lvl8pPr algn="l">
              <a:defRPr sz="2400" b="1">
                <a:solidFill>
                  <a:srgbClr val="F6F1FF"/>
                </a:solidFill>
                <a:latin typeface="DejaVu Sans"/>
                <a:ea typeface="DejaVu Sans"/>
                <a:cs typeface="DejaVu Sans"/>
              </a:defRPr>
            </a:lvl8pPr>
            <a:lvl9pPr algn="l">
              <a:defRPr sz="2400" b="1">
                <a:solidFill>
                  <a:srgbClr val="F6F1FF"/>
                </a:solidFill>
                <a:latin typeface="DejaVu Sans"/>
                <a:ea typeface="DejaVu Sans"/>
                <a:cs typeface="DejaVu Sans"/>
              </a:defRPr>
            </a:lvl9pPr>
          </a:lstStyle>
          <a:p xmlns:a="http://schemas.openxmlformats.org/drawingml/2006/main">
            <a:pPr algn="l">
              <a:defRPr sz="2400" b="1">
                <a:solidFill>
                  <a:srgbClr val="F6F1FF"/>
                </a:solidFill>
                <a:latin typeface="DejaVu Sans"/>
                <a:ea typeface="DejaVu Sans"/>
                <a:cs typeface="DejaVu Sans"/>
              </a:defRPr>
            </a:pPr>
            <a:r>
              <a:rPr sz="2400" b="1">
                <a:solidFill>
                  <a:srgbClr val="F6F1FF"/>
                </a:solidFill>
                <a:latin typeface="DejaVu Sans"/>
                <a:ea typeface="DejaVu Sans"/>
                <a:cs typeface="DejaVu Sans"/>
              </a:rPr>
              <a:t>El sistema identifica la señal que orienta el desarrollo sexual de una especie.</a:t>
            </a:r>
          </a:p>
        </p:txBody>
      </p:sp>
      <p:sp>
        <p:nvSpPr>
          <p:cNvPr id="5" name="diagram-4">
            <a:extLst xmlns:a="http://schemas.openxmlformats.org/drawingml/2006/main">
              <a:ext uri="{FF2B5EF4-FFF2-40B4-BE49-F238E27FC236}">
                <a16:creationId xmlns:a16="http://schemas.microsoft.com/office/drawing/2014/main" id="{C0B3F82A-B6CD-4DF1-861C-D35BA2A70E8B}"/>
              </a:ext>
            </a:extLst>
          </p:cNvPr>
          <p:cNvSpPr>
            <a:spLocks xmlns:a="http://schemas.openxmlformats.org/drawingml/2006/main" noGrp="1"/>
          </p:cNvSpPr>
          <p:nvPr/>
        </p:nvSpPr>
        <p:spPr>
          <a:xfrm xmlns:a="http://schemas.openxmlformats.org/drawingml/2006/main">
            <a:off x="609600" y="3133725"/>
            <a:ext cx="4876800" cy="790575"/>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Combinación cromosómica</a:t>
            </a:r>
          </a:p>
        </p:txBody>
      </p:sp>
      <p:sp>
        <p:nvSpPr>
          <p:cNvPr id="6" name="diagram-5">
            <a:extLst xmlns:a="http://schemas.openxmlformats.org/drawingml/2006/main">
              <a:ext uri="{FF2B5EF4-FFF2-40B4-BE49-F238E27FC236}">
                <a16:creationId xmlns:a16="http://schemas.microsoft.com/office/drawing/2014/main" id="{22DDA3E9-D7DF-446B-8788-6ABC65FF0212}"/>
              </a:ext>
            </a:extLst>
          </p:cNvPr>
          <p:cNvSpPr>
            <a:spLocks xmlns:a="http://schemas.openxmlformats.org/drawingml/2006/main" noGrp="1"/>
          </p:cNvSpPr>
          <p:nvPr/>
        </p:nvSpPr>
        <p:spPr>
          <a:xfrm xmlns:a="http://schemas.openxmlformats.org/drawingml/2006/main">
            <a:off x="6705600" y="3133725"/>
            <a:ext cx="4876800" cy="790575"/>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Otras señales</a:t>
            </a:r>
          </a:p>
        </p:txBody>
      </p:sp>
      <p:sp>
        <p:nvSpPr>
          <p:cNvPr id="7" name="text-6">
            <a:extLst xmlns:a="http://schemas.openxmlformats.org/drawingml/2006/main">
              <a:ext uri="{FF2B5EF4-FFF2-40B4-BE49-F238E27FC236}">
                <a16:creationId xmlns:a16="http://schemas.microsoft.com/office/drawing/2014/main" id="{19B128EC-7ABE-40A8-83B0-CE6681D797CE}"/>
              </a:ext>
            </a:extLst>
          </p:cNvPr>
          <p:cNvSpPr>
            <a:spLocks xmlns:a="http://schemas.openxmlformats.org/drawingml/2006/main" noGrp="1"/>
          </p:cNvSpPr>
          <p:nvPr/>
        </p:nvSpPr>
        <p:spPr>
          <a:xfrm xmlns:a="http://schemas.openxmlformats.org/drawingml/2006/main">
            <a:off x="609600" y="4438650"/>
            <a:ext cx="4876800" cy="1276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a:solidFill>
                  <a:srgbClr val="F6F1FF"/>
                </a:solidFill>
                <a:latin typeface="DejaVu Sans"/>
                <a:ea typeface="DejaVu Sans"/>
                <a:cs typeface="DejaVu Sans"/>
              </a:defRPr>
            </a:defPPr>
            <a:lvl1pPr algn="l">
              <a:defRPr sz="2325">
                <a:solidFill>
                  <a:srgbClr val="F6F1FF"/>
                </a:solidFill>
                <a:latin typeface="DejaVu Sans"/>
                <a:ea typeface="DejaVu Sans"/>
                <a:cs typeface="DejaVu Sans"/>
              </a:defRPr>
            </a:lvl1pPr>
            <a:lvl2pPr algn="l">
              <a:defRPr sz="2325">
                <a:solidFill>
                  <a:srgbClr val="F6F1FF"/>
                </a:solidFill>
                <a:latin typeface="DejaVu Sans"/>
                <a:ea typeface="DejaVu Sans"/>
                <a:cs typeface="DejaVu Sans"/>
              </a:defRPr>
            </a:lvl2pPr>
            <a:lvl3pPr algn="l">
              <a:defRPr sz="2325">
                <a:solidFill>
                  <a:srgbClr val="F6F1FF"/>
                </a:solidFill>
                <a:latin typeface="DejaVu Sans"/>
                <a:ea typeface="DejaVu Sans"/>
                <a:cs typeface="DejaVu Sans"/>
              </a:defRPr>
            </a:lvl3pPr>
            <a:lvl4pPr algn="l">
              <a:defRPr sz="2325">
                <a:solidFill>
                  <a:srgbClr val="F6F1FF"/>
                </a:solidFill>
                <a:latin typeface="DejaVu Sans"/>
                <a:ea typeface="DejaVu Sans"/>
                <a:cs typeface="DejaVu Sans"/>
              </a:defRPr>
            </a:lvl4pPr>
            <a:lvl5pPr algn="l">
              <a:defRPr sz="2325">
                <a:solidFill>
                  <a:srgbClr val="F6F1FF"/>
                </a:solidFill>
                <a:latin typeface="DejaVu Sans"/>
                <a:ea typeface="DejaVu Sans"/>
                <a:cs typeface="DejaVu Sans"/>
              </a:defRPr>
            </a:lvl5pPr>
            <a:lvl6pPr algn="l">
              <a:defRPr sz="2325">
                <a:solidFill>
                  <a:srgbClr val="F6F1FF"/>
                </a:solidFill>
                <a:latin typeface="DejaVu Sans"/>
                <a:ea typeface="DejaVu Sans"/>
                <a:cs typeface="DejaVu Sans"/>
              </a:defRPr>
            </a:lvl6pPr>
            <a:lvl7pPr algn="l">
              <a:defRPr sz="2325">
                <a:solidFill>
                  <a:srgbClr val="F6F1FF"/>
                </a:solidFill>
                <a:latin typeface="DejaVu Sans"/>
                <a:ea typeface="DejaVu Sans"/>
                <a:cs typeface="DejaVu Sans"/>
              </a:defRPr>
            </a:lvl7pPr>
            <a:lvl8pPr algn="l">
              <a:defRPr sz="2325">
                <a:solidFill>
                  <a:srgbClr val="F6F1FF"/>
                </a:solidFill>
                <a:latin typeface="DejaVu Sans"/>
                <a:ea typeface="DejaVu Sans"/>
                <a:cs typeface="DejaVu Sans"/>
              </a:defRPr>
            </a:lvl8pPr>
            <a:lvl9pPr algn="l">
              <a:defRPr sz="2325">
                <a:solidFill>
                  <a:srgbClr val="F6F1FF"/>
                </a:solidFill>
                <a:latin typeface="DejaVu Sans"/>
                <a:ea typeface="DejaVu Sans"/>
                <a:cs typeface="DejaVu Sans"/>
              </a:defRPr>
            </a:lvl9pPr>
          </a:lstStyle>
          <a:p xmlns:a="http://schemas.openxmlformats.org/drawingml/2006/main">
            <a:pPr algn="l">
              <a:defRPr sz="2325">
                <a:solidFill>
                  <a:srgbClr val="F6F1FF"/>
                </a:solidFill>
                <a:latin typeface="DejaVu Sans"/>
                <a:ea typeface="DejaVu Sans"/>
                <a:cs typeface="DejaVu Sans"/>
              </a:defRPr>
            </a:pPr>
            <a:r>
              <a:rPr sz="2325">
                <a:solidFill>
                  <a:srgbClr val="F6F1FF"/>
                </a:solidFill>
                <a:latin typeface="DejaVu Sans"/>
                <a:ea typeface="DejaVu Sans"/>
                <a:cs typeface="DejaVu Sans"/>
              </a:rPr>
              <a:t>XX/XY en mamíferos</a:t>
            </a:r>
          </a:p>
          <a:p xmlns:a="http://schemas.openxmlformats.org/drawingml/2006/main">
            <a:r>
              <a:t/>
            </a:r>
          </a:p>
          <a:p xmlns:a="http://schemas.openxmlformats.org/drawingml/2006/main">
            <a:pPr algn="l">
              <a:defRPr sz="2325">
                <a:solidFill>
                  <a:srgbClr val="F6F1FF"/>
                </a:solidFill>
                <a:latin typeface="DejaVu Sans"/>
                <a:ea typeface="DejaVu Sans"/>
                <a:cs typeface="DejaVu Sans"/>
              </a:defRPr>
            </a:pPr>
            <a:r>
              <a:rPr sz="2325">
                <a:solidFill>
                  <a:srgbClr val="F6F1FF"/>
                </a:solidFill>
                <a:latin typeface="DejaVu Sans"/>
                <a:ea typeface="DejaVu Sans"/>
                <a:cs typeface="DejaVu Sans"/>
              </a:rPr>
              <a:t>ZZ/ZW en aves</a:t>
            </a:r>
          </a:p>
        </p:txBody>
      </p:sp>
      <p:sp>
        <p:nvSpPr>
          <p:cNvPr id="8" name="text-7">
            <a:extLst xmlns:a="http://schemas.openxmlformats.org/drawingml/2006/main">
              <a:ext uri="{FF2B5EF4-FFF2-40B4-BE49-F238E27FC236}">
                <a16:creationId xmlns:a16="http://schemas.microsoft.com/office/drawing/2014/main" id="{6F7E6EE8-D95E-4E3A-B0E0-B1DAC2A896F1}"/>
              </a:ext>
            </a:extLst>
          </p:cNvPr>
          <p:cNvSpPr>
            <a:spLocks xmlns:a="http://schemas.openxmlformats.org/drawingml/2006/main" noGrp="1"/>
          </p:cNvSpPr>
          <p:nvPr/>
        </p:nvSpPr>
        <p:spPr>
          <a:xfrm xmlns:a="http://schemas.openxmlformats.org/drawingml/2006/main">
            <a:off x="6705600" y="4438650"/>
            <a:ext cx="48768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a:solidFill>
                  <a:srgbClr val="F6F1FF"/>
                </a:solidFill>
                <a:latin typeface="DejaVu Sans"/>
                <a:ea typeface="DejaVu Sans"/>
                <a:cs typeface="DejaVu Sans"/>
              </a:defRPr>
            </a:defPPr>
            <a:lvl1pPr algn="l">
              <a:defRPr sz="2175">
                <a:solidFill>
                  <a:srgbClr val="F6F1FF"/>
                </a:solidFill>
                <a:latin typeface="DejaVu Sans"/>
                <a:ea typeface="DejaVu Sans"/>
                <a:cs typeface="DejaVu Sans"/>
              </a:defRPr>
            </a:lvl1pPr>
            <a:lvl2pPr algn="l">
              <a:defRPr sz="2175">
                <a:solidFill>
                  <a:srgbClr val="F6F1FF"/>
                </a:solidFill>
                <a:latin typeface="DejaVu Sans"/>
                <a:ea typeface="DejaVu Sans"/>
                <a:cs typeface="DejaVu Sans"/>
              </a:defRPr>
            </a:lvl2pPr>
            <a:lvl3pPr algn="l">
              <a:defRPr sz="2175">
                <a:solidFill>
                  <a:srgbClr val="F6F1FF"/>
                </a:solidFill>
                <a:latin typeface="DejaVu Sans"/>
                <a:ea typeface="DejaVu Sans"/>
                <a:cs typeface="DejaVu Sans"/>
              </a:defRPr>
            </a:lvl3pPr>
            <a:lvl4pPr algn="l">
              <a:defRPr sz="2175">
                <a:solidFill>
                  <a:srgbClr val="F6F1FF"/>
                </a:solidFill>
                <a:latin typeface="DejaVu Sans"/>
                <a:ea typeface="DejaVu Sans"/>
                <a:cs typeface="DejaVu Sans"/>
              </a:defRPr>
            </a:lvl4pPr>
            <a:lvl5pPr algn="l">
              <a:defRPr sz="2175">
                <a:solidFill>
                  <a:srgbClr val="F6F1FF"/>
                </a:solidFill>
                <a:latin typeface="DejaVu Sans"/>
                <a:ea typeface="DejaVu Sans"/>
                <a:cs typeface="DejaVu Sans"/>
              </a:defRPr>
            </a:lvl5pPr>
            <a:lvl6pPr algn="l">
              <a:defRPr sz="2175">
                <a:solidFill>
                  <a:srgbClr val="F6F1FF"/>
                </a:solidFill>
                <a:latin typeface="DejaVu Sans"/>
                <a:ea typeface="DejaVu Sans"/>
                <a:cs typeface="DejaVu Sans"/>
              </a:defRPr>
            </a:lvl6pPr>
            <a:lvl7pPr algn="l">
              <a:defRPr sz="2175">
                <a:solidFill>
                  <a:srgbClr val="F6F1FF"/>
                </a:solidFill>
                <a:latin typeface="DejaVu Sans"/>
                <a:ea typeface="DejaVu Sans"/>
                <a:cs typeface="DejaVu Sans"/>
              </a:defRPr>
            </a:lvl7pPr>
            <a:lvl8pPr algn="l">
              <a:defRPr sz="2175">
                <a:solidFill>
                  <a:srgbClr val="F6F1FF"/>
                </a:solidFill>
                <a:latin typeface="DejaVu Sans"/>
                <a:ea typeface="DejaVu Sans"/>
                <a:cs typeface="DejaVu Sans"/>
              </a:defRPr>
            </a:lvl8pPr>
            <a:lvl9pPr algn="l">
              <a:defRPr sz="2175">
                <a:solidFill>
                  <a:srgbClr val="F6F1FF"/>
                </a:solidFill>
                <a:latin typeface="DejaVu Sans"/>
                <a:ea typeface="DejaVu Sans"/>
                <a:cs typeface="DejaVu Sans"/>
              </a:defRPr>
            </a:lvl9pPr>
          </a:lstStyle>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Ploidía y genes en abejas</a:t>
            </a:r>
          </a:p>
          <a:p xmlns:a="http://schemas.openxmlformats.org/drawingml/2006/main">
            <a:r>
              <a:t/>
            </a:r>
          </a:p>
          <a:p xmlns:a="http://schemas.openxmlformats.org/drawingml/2006/main">
            <a:pPr algn="l">
              <a:defRPr sz="2175">
                <a:solidFill>
                  <a:srgbClr val="F6F1FF"/>
                </a:solidFill>
                <a:latin typeface="DejaVu Sans"/>
                <a:ea typeface="DejaVu Sans"/>
                <a:cs typeface="DejaVu Sans"/>
              </a:defRPr>
            </a:pPr>
            <a:r>
              <a:rPr sz="2175">
                <a:solidFill>
                  <a:srgbClr val="F6F1FF"/>
                </a:solidFill>
                <a:latin typeface="DejaVu Sans"/>
                <a:ea typeface="DejaVu Sans"/>
                <a:cs typeface="DejaVu Sans"/>
              </a:rPr>
              <a:t>Temperatura en ciertos reptiles</a:t>
            </a:r>
          </a:p>
        </p:txBody>
      </p:sp>
    </p:spTree>
    <p:extLst>
      <p:ext uri="{BB962C8B-B14F-4D97-AF65-F5344CB8AC3E}">
        <p14:creationId xmlns:p14="http://schemas.microsoft.com/office/powerpoint/2010/main" val="1112669771"/>
      </p:ext>
    </p:extLst>
  </p:cSld>
</p:sld>
</file>

<file path=ppt/slides/slide12.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9" name="section">
            <a:extLst xmlns:a="http://schemas.openxmlformats.org/drawingml/2006/main">
              <a:ext uri="{FF2B5EF4-FFF2-40B4-BE49-F238E27FC236}">
                <a16:creationId xmlns:a16="http://schemas.microsoft.com/office/drawing/2014/main" id="{67175F98-1C18-4607-9423-CD9630597EC7}"/>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3  SISTEMAS DE DETERMINACIÓN</a:t>
            </a:r>
          </a:p>
        </p:txBody>
      </p:sp>
      <p:sp>
        <p:nvSpPr>
          <p:cNvPr id="2" name="title">
            <a:extLst xmlns:a="http://schemas.openxmlformats.org/drawingml/2006/main">
              <a:ext uri="{FF2B5EF4-FFF2-40B4-BE49-F238E27FC236}">
                <a16:creationId xmlns:a16="http://schemas.microsoft.com/office/drawing/2014/main" id="{16ADE36C-E340-46AD-89C9-5777538FE614}"/>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Sistema XX/XY en mamíferos</a:t>
            </a:r>
          </a:p>
        </p:txBody>
      </p:sp>
      <p:sp>
        <p:nvSpPr>
          <p:cNvPr id="3" name="folio">
            <a:extLst xmlns:a="http://schemas.openxmlformats.org/drawingml/2006/main">
              <a:ext uri="{FF2B5EF4-FFF2-40B4-BE49-F238E27FC236}">
                <a16:creationId xmlns:a16="http://schemas.microsoft.com/office/drawing/2014/main" id="{EDAE068D-C40F-4739-8F1E-9E5F4C294B13}"/>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12 / 16</a:t>
            </a:r>
          </a:p>
        </p:txBody>
      </p:sp>
      <p:sp>
        <p:nvSpPr>
          <p:cNvPr id="4" name="text-3">
            <a:extLst xmlns:a="http://schemas.openxmlformats.org/drawingml/2006/main">
              <a:ext uri="{FF2B5EF4-FFF2-40B4-BE49-F238E27FC236}">
                <a16:creationId xmlns:a16="http://schemas.microsoft.com/office/drawing/2014/main" id="{3562E46A-F39C-4470-81C7-65CA3FB32FE8}"/>
              </a:ext>
            </a:extLst>
          </p:cNvPr>
          <p:cNvSpPr>
            <a:spLocks xmlns:a="http://schemas.openxmlformats.org/drawingml/2006/main" noGrp="1"/>
          </p:cNvSpPr>
          <p:nvPr/>
        </p:nvSpPr>
        <p:spPr>
          <a:xfrm xmlns:a="http://schemas.openxmlformats.org/drawingml/2006/main">
            <a:off x="609600" y="1743075"/>
            <a:ext cx="109728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b="1">
                <a:solidFill>
                  <a:srgbClr val="BFA1F0"/>
                </a:solidFill>
                <a:latin typeface="DejaVu Sans"/>
                <a:ea typeface="DejaVu Sans"/>
                <a:cs typeface="DejaVu Sans"/>
              </a:defRPr>
            </a:defPPr>
            <a:lvl1pPr algn="l">
              <a:defRPr sz="2475" b="1">
                <a:solidFill>
                  <a:srgbClr val="BFA1F0"/>
                </a:solidFill>
                <a:latin typeface="DejaVu Sans"/>
                <a:ea typeface="DejaVu Sans"/>
                <a:cs typeface="DejaVu Sans"/>
              </a:defRPr>
            </a:lvl1pPr>
            <a:lvl2pPr algn="l">
              <a:defRPr sz="2475" b="1">
                <a:solidFill>
                  <a:srgbClr val="BFA1F0"/>
                </a:solidFill>
                <a:latin typeface="DejaVu Sans"/>
                <a:ea typeface="DejaVu Sans"/>
                <a:cs typeface="DejaVu Sans"/>
              </a:defRPr>
            </a:lvl2pPr>
            <a:lvl3pPr algn="l">
              <a:defRPr sz="2475" b="1">
                <a:solidFill>
                  <a:srgbClr val="BFA1F0"/>
                </a:solidFill>
                <a:latin typeface="DejaVu Sans"/>
                <a:ea typeface="DejaVu Sans"/>
                <a:cs typeface="DejaVu Sans"/>
              </a:defRPr>
            </a:lvl3pPr>
            <a:lvl4pPr algn="l">
              <a:defRPr sz="2475" b="1">
                <a:solidFill>
                  <a:srgbClr val="BFA1F0"/>
                </a:solidFill>
                <a:latin typeface="DejaVu Sans"/>
                <a:ea typeface="DejaVu Sans"/>
                <a:cs typeface="DejaVu Sans"/>
              </a:defRPr>
            </a:lvl4pPr>
            <a:lvl5pPr algn="l">
              <a:defRPr sz="2475" b="1">
                <a:solidFill>
                  <a:srgbClr val="BFA1F0"/>
                </a:solidFill>
                <a:latin typeface="DejaVu Sans"/>
                <a:ea typeface="DejaVu Sans"/>
                <a:cs typeface="DejaVu Sans"/>
              </a:defRPr>
            </a:lvl5pPr>
            <a:lvl6pPr algn="l">
              <a:defRPr sz="2475" b="1">
                <a:solidFill>
                  <a:srgbClr val="BFA1F0"/>
                </a:solidFill>
                <a:latin typeface="DejaVu Sans"/>
                <a:ea typeface="DejaVu Sans"/>
                <a:cs typeface="DejaVu Sans"/>
              </a:defRPr>
            </a:lvl6pPr>
            <a:lvl7pPr algn="l">
              <a:defRPr sz="2475" b="1">
                <a:solidFill>
                  <a:srgbClr val="BFA1F0"/>
                </a:solidFill>
                <a:latin typeface="DejaVu Sans"/>
                <a:ea typeface="DejaVu Sans"/>
                <a:cs typeface="DejaVu Sans"/>
              </a:defRPr>
            </a:lvl7pPr>
            <a:lvl8pPr algn="l">
              <a:defRPr sz="2475" b="1">
                <a:solidFill>
                  <a:srgbClr val="BFA1F0"/>
                </a:solidFill>
                <a:latin typeface="DejaVu Sans"/>
                <a:ea typeface="DejaVu Sans"/>
                <a:cs typeface="DejaVu Sans"/>
              </a:defRPr>
            </a:lvl8pPr>
            <a:lvl9pPr algn="l">
              <a:defRPr sz="2475" b="1">
                <a:solidFill>
                  <a:srgbClr val="BFA1F0"/>
                </a:solidFill>
                <a:latin typeface="DejaVu Sans"/>
                <a:ea typeface="DejaVu Sans"/>
                <a:cs typeface="DejaVu Sans"/>
              </a:defRPr>
            </a:lvl9pPr>
          </a:lstStyle>
          <a:p xmlns:a="http://schemas.openxmlformats.org/drawingml/2006/main">
            <a:pPr algn="l">
              <a:defRPr sz="2475" b="1">
                <a:solidFill>
                  <a:srgbClr val="BFA1F0"/>
                </a:solidFill>
                <a:latin typeface="DejaVu Sans"/>
                <a:ea typeface="DejaVu Sans"/>
                <a:cs typeface="DejaVu Sans"/>
              </a:defRPr>
            </a:pPr>
            <a:r>
              <a:rPr sz="2475" b="1">
                <a:solidFill>
                  <a:srgbClr val="BFA1F0"/>
                </a:solidFill>
                <a:latin typeface="DejaVu Sans"/>
                <a:ea typeface="DejaVu Sans"/>
                <a:cs typeface="DejaVu Sans"/>
              </a:rPr>
              <a:t>Hembra XX × macho XY</a:t>
            </a:r>
          </a:p>
        </p:txBody>
      </p:sp>
      <p:graphicFrame>
        <p:nvGraphicFramePr>
          <p:cNvPr id="5" name="">
            <a:extLst xmlns:a="http://schemas.openxmlformats.org/drawingml/2006/main">
              <a:ext uri="{FF2B5EF4-FFF2-40B4-BE49-F238E27FC236}">
                <a16:creationId xmlns:a16="http://schemas.microsoft.com/office/drawing/2014/main" id="{FC357CA9-2E4B-4012-921B-1498F7F5DC42}"/>
              </a:ext>
            </a:extLst>
          </p:cNvPr>
          <p:cNvGraphicFramePr/>
          <p:nvPr/>
        </p:nvGraphicFramePr>
        <p:xfrm>
          <a:off xmlns:a="http://schemas.openxmlformats.org/drawingml/2006/main" x="609600" y="2609850"/>
          <a:ext xmlns:a="http://schemas.openxmlformats.org/drawingml/2006/main" cx="6229350" cy="2647950"/>
        </p:xfrm>
        <a:graphic xmlns:a="http://schemas.openxmlformats.org/drawingml/2006/main">
          <a:graphicData uri="http://schemas.openxmlformats.org/drawingml/2006/table">
            <a:tbl>
              <a:tblPr firstRow="1" bandRow="0"/>
              <a:tblGrid>
                <a:gridCol w="3143250"/>
                <a:gridCol w="1543050"/>
                <a:gridCol w="1543050"/>
              </a:tblGrid>
              <a:tr h="882650">
                <a:tc>
                  <a:txBody>
                    <a:bodyPr wrap="square" lIns="133350" tIns="133350" rIns="133350" bIns="133350">
                      <a:noAutofit/>
                    </a:bodyPr>
                    <a:lstStyle/>
                    <a:p>
                      <a:pPr algn="l"/>
                      <a:r>
                        <a:rPr sz="2250" b="1">
                          <a:solidFill>
                            <a:srgbClr val="BFA1F0"/>
                          </a:solidFill>
                          <a:latin typeface="DejaVu Sans"/>
                          <a:ea typeface="DejaVu Sans"/>
                          <a:cs typeface="DejaVu Sans"/>
                        </a:rPr>
                        <a:t>Óvulo / espermatozoide</a:t>
                      </a:r>
                    </a:p>
                  </a:txBody>
                  <a:tcPr marL="91440" marR="91440" marT="45720" marB="45720" anchor="ctr">
                    <a:lnL w="9525">
                      <a:solidFill>
                        <a:srgbClr val="625372"/>
                      </a:solidFill>
                      <a:prstDash val="solid"/>
                    </a:lnL>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2250" b="1">
                          <a:solidFill>
                            <a:srgbClr val="BFA1F0"/>
                          </a:solidFill>
                          <a:latin typeface="DejaVu Sans"/>
                          <a:ea typeface="DejaVu Sans"/>
                          <a:cs typeface="DejaVu Sans"/>
                        </a:rPr>
                        <a:t>X</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2250" b="1">
                          <a:solidFill>
                            <a:srgbClr val="BFA1F0"/>
                          </a:solidFill>
                          <a:latin typeface="DejaVu Sans"/>
                          <a:ea typeface="DejaVu Sans"/>
                          <a:cs typeface="DejaVu Sans"/>
                        </a:rPr>
                        <a:t>Y</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r>
              <a:tr h="882650">
                <a:tc>
                  <a:txBody>
                    <a:bodyPr wrap="square" lIns="133350" tIns="133350" rIns="133350" bIns="133350">
                      <a:noAutofit/>
                    </a:bodyPr>
                    <a:lstStyle/>
                    <a:p>
                      <a:pPr algn="l"/>
                      <a:r>
                        <a:rPr sz="2250" b="0">
                          <a:solidFill>
                            <a:srgbClr val="F6F1FF"/>
                          </a:solidFill>
                          <a:latin typeface="DejaVu Sans"/>
                          <a:ea typeface="DejaVu Sans"/>
                          <a:cs typeface="DejaVu Sans"/>
                        </a:rPr>
                        <a:t>X</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250" b="0">
                          <a:solidFill>
                            <a:srgbClr val="F6F1FF"/>
                          </a:solidFill>
                          <a:latin typeface="DejaVu Sans"/>
                          <a:ea typeface="DejaVu Sans"/>
                          <a:cs typeface="DejaVu Sans"/>
                        </a:rPr>
                        <a:t>XX</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250" b="0">
                          <a:solidFill>
                            <a:srgbClr val="F6F1FF"/>
                          </a:solidFill>
                          <a:latin typeface="DejaVu Sans"/>
                          <a:ea typeface="DejaVu Sans"/>
                          <a:cs typeface="DejaVu Sans"/>
                        </a:rPr>
                        <a:t>XY</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r h="882650">
                <a:tc>
                  <a:txBody>
                    <a:bodyPr wrap="square" lIns="133350" tIns="133350" rIns="133350" bIns="133350">
                      <a:noAutofit/>
                    </a:bodyPr>
                    <a:lstStyle/>
                    <a:p>
                      <a:pPr algn="l"/>
                      <a:r>
                        <a:rPr sz="2250" b="0">
                          <a:solidFill>
                            <a:srgbClr val="F6F1FF"/>
                          </a:solidFill>
                          <a:latin typeface="DejaVu Sans"/>
                          <a:ea typeface="DejaVu Sans"/>
                          <a:cs typeface="DejaVu Sans"/>
                        </a:rPr>
                        <a:t>X</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2250" b="0">
                          <a:solidFill>
                            <a:srgbClr val="F6F1FF"/>
                          </a:solidFill>
                          <a:latin typeface="DejaVu Sans"/>
                          <a:ea typeface="DejaVu Sans"/>
                          <a:cs typeface="DejaVu Sans"/>
                        </a:rPr>
                        <a:t>XX</a:t>
                      </a:r>
                    </a:p>
                  </a:txBody>
                  <a:tcPr marL="91440" marR="91440" marT="45720" marB="45720" anchor="ctr">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2250" b="0">
                          <a:solidFill>
                            <a:srgbClr val="F6F1FF"/>
                          </a:solidFill>
                          <a:latin typeface="DejaVu Sans"/>
                          <a:ea typeface="DejaVu Sans"/>
                          <a:cs typeface="DejaVu Sans"/>
                        </a:rPr>
                        <a:t>XY</a:t>
                      </a:r>
                    </a:p>
                  </a:txBody>
                  <a:tcPr marL="91440" marR="91440" marT="45720" marB="45720" anchor="ctr">
                    <a:lnR w="9525">
                      <a:solidFill>
                        <a:srgbClr val="625372"/>
                      </a:solidFill>
                      <a:prstDash val="solid"/>
                    </a:lnR>
                    <a:lnB w="9525">
                      <a:solidFill>
                        <a:srgbClr val="625372"/>
                      </a:solidFill>
                      <a:prstDash val="solid"/>
                    </a:lnB>
                    <a:solidFill>
                      <a:srgbClr val="211A2E"/>
                    </a:solidFill>
                  </a:tcPr>
                </a:tc>
              </a:tr>
            </a:tbl>
          </a:graphicData>
        </a:graphic>
      </p:graphicFrame>
      <p:sp>
        <p:nvSpPr>
          <p:cNvPr id="6" name="text-4">
            <a:extLst xmlns:a="http://schemas.openxmlformats.org/drawingml/2006/main">
              <a:ext uri="{FF2B5EF4-FFF2-40B4-BE49-F238E27FC236}">
                <a16:creationId xmlns:a16="http://schemas.microsoft.com/office/drawing/2014/main" id="{7AFA098F-4D84-4634-BBAC-08D01CBCF26D}"/>
              </a:ext>
            </a:extLst>
          </p:cNvPr>
          <p:cNvSpPr>
            <a:spLocks xmlns:a="http://schemas.openxmlformats.org/drawingml/2006/main" noGrp="1"/>
          </p:cNvSpPr>
          <p:nvPr/>
        </p:nvSpPr>
        <p:spPr>
          <a:xfrm xmlns:a="http://schemas.openxmlformats.org/drawingml/2006/main">
            <a:off x="7458075" y="2686050"/>
            <a:ext cx="412432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325" b="1">
                <a:solidFill>
                  <a:srgbClr val="93DBCB"/>
                </a:solidFill>
                <a:latin typeface="DejaVu Sans"/>
                <a:ea typeface="DejaVu Sans"/>
                <a:cs typeface="DejaVu Sans"/>
              </a:defRPr>
            </a:defPPr>
            <a:lvl1pPr algn="l">
              <a:defRPr sz="2325" b="1">
                <a:solidFill>
                  <a:srgbClr val="93DBCB"/>
                </a:solidFill>
                <a:latin typeface="DejaVu Sans"/>
                <a:ea typeface="DejaVu Sans"/>
                <a:cs typeface="DejaVu Sans"/>
              </a:defRPr>
            </a:lvl1pPr>
            <a:lvl2pPr algn="l">
              <a:defRPr sz="2325" b="1">
                <a:solidFill>
                  <a:srgbClr val="93DBCB"/>
                </a:solidFill>
                <a:latin typeface="DejaVu Sans"/>
                <a:ea typeface="DejaVu Sans"/>
                <a:cs typeface="DejaVu Sans"/>
              </a:defRPr>
            </a:lvl2pPr>
            <a:lvl3pPr algn="l">
              <a:defRPr sz="2325" b="1">
                <a:solidFill>
                  <a:srgbClr val="93DBCB"/>
                </a:solidFill>
                <a:latin typeface="DejaVu Sans"/>
                <a:ea typeface="DejaVu Sans"/>
                <a:cs typeface="DejaVu Sans"/>
              </a:defRPr>
            </a:lvl3pPr>
            <a:lvl4pPr algn="l">
              <a:defRPr sz="2325" b="1">
                <a:solidFill>
                  <a:srgbClr val="93DBCB"/>
                </a:solidFill>
                <a:latin typeface="DejaVu Sans"/>
                <a:ea typeface="DejaVu Sans"/>
                <a:cs typeface="DejaVu Sans"/>
              </a:defRPr>
            </a:lvl4pPr>
            <a:lvl5pPr algn="l">
              <a:defRPr sz="2325" b="1">
                <a:solidFill>
                  <a:srgbClr val="93DBCB"/>
                </a:solidFill>
                <a:latin typeface="DejaVu Sans"/>
                <a:ea typeface="DejaVu Sans"/>
                <a:cs typeface="DejaVu Sans"/>
              </a:defRPr>
            </a:lvl5pPr>
            <a:lvl6pPr algn="l">
              <a:defRPr sz="2325" b="1">
                <a:solidFill>
                  <a:srgbClr val="93DBCB"/>
                </a:solidFill>
                <a:latin typeface="DejaVu Sans"/>
                <a:ea typeface="DejaVu Sans"/>
                <a:cs typeface="DejaVu Sans"/>
              </a:defRPr>
            </a:lvl6pPr>
            <a:lvl7pPr algn="l">
              <a:defRPr sz="2325" b="1">
                <a:solidFill>
                  <a:srgbClr val="93DBCB"/>
                </a:solidFill>
                <a:latin typeface="DejaVu Sans"/>
                <a:ea typeface="DejaVu Sans"/>
                <a:cs typeface="DejaVu Sans"/>
              </a:defRPr>
            </a:lvl7pPr>
            <a:lvl8pPr algn="l">
              <a:defRPr sz="2325" b="1">
                <a:solidFill>
                  <a:srgbClr val="93DBCB"/>
                </a:solidFill>
                <a:latin typeface="DejaVu Sans"/>
                <a:ea typeface="DejaVu Sans"/>
                <a:cs typeface="DejaVu Sans"/>
              </a:defRPr>
            </a:lvl8pPr>
            <a:lvl9pPr algn="l">
              <a:defRPr sz="2325" b="1">
                <a:solidFill>
                  <a:srgbClr val="93DBCB"/>
                </a:solidFill>
                <a:latin typeface="DejaVu Sans"/>
                <a:ea typeface="DejaVu Sans"/>
                <a:cs typeface="DejaVu Sans"/>
              </a:defRPr>
            </a:lvl9pPr>
          </a:lstStyle>
          <a:p xmlns:a="http://schemas.openxmlformats.org/drawingml/2006/main">
            <a:pPr algn="l">
              <a:defRPr sz="2325" b="1">
                <a:solidFill>
                  <a:srgbClr val="93DBCB"/>
                </a:solidFill>
                <a:latin typeface="DejaVu Sans"/>
                <a:ea typeface="DejaVu Sans"/>
                <a:cs typeface="DejaVu Sans"/>
              </a:defRPr>
            </a:pPr>
            <a:r>
              <a:rPr sz="2325" b="1">
                <a:solidFill>
                  <a:srgbClr val="93DBCB"/>
                </a:solidFill>
                <a:latin typeface="DejaVu Sans"/>
                <a:ea typeface="DejaVu Sans"/>
                <a:cs typeface="DejaVu Sans"/>
              </a:rPr>
              <a:t>Macho heterogamético</a:t>
            </a:r>
          </a:p>
        </p:txBody>
      </p:sp>
      <p:sp>
        <p:nvSpPr>
          <p:cNvPr id="7" name="text-5">
            <a:extLst xmlns:a="http://schemas.openxmlformats.org/drawingml/2006/main">
              <a:ext uri="{FF2B5EF4-FFF2-40B4-BE49-F238E27FC236}">
                <a16:creationId xmlns:a16="http://schemas.microsoft.com/office/drawing/2014/main" id="{A0D00203-6B40-4606-8830-9DDA0175DC39}"/>
              </a:ext>
            </a:extLst>
          </p:cNvPr>
          <p:cNvSpPr>
            <a:spLocks xmlns:a="http://schemas.openxmlformats.org/drawingml/2006/main" noGrp="1"/>
          </p:cNvSpPr>
          <p:nvPr/>
        </p:nvSpPr>
        <p:spPr>
          <a:xfrm xmlns:a="http://schemas.openxmlformats.org/drawingml/2006/main">
            <a:off x="7458075" y="3629025"/>
            <a:ext cx="4124325"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a:solidFill>
                  <a:srgbClr val="F6F1FF"/>
                </a:solidFill>
                <a:latin typeface="DejaVu Sans"/>
                <a:ea typeface="DejaVu Sans"/>
                <a:cs typeface="DejaVu Sans"/>
              </a:defRPr>
            </a:defPPr>
            <a:lvl1pPr algn="l">
              <a:defRPr sz="2100">
                <a:solidFill>
                  <a:srgbClr val="F6F1FF"/>
                </a:solidFill>
                <a:latin typeface="DejaVu Sans"/>
                <a:ea typeface="DejaVu Sans"/>
                <a:cs typeface="DejaVu Sans"/>
              </a:defRPr>
            </a:lvl1pPr>
            <a:lvl2pPr algn="l">
              <a:defRPr sz="2100">
                <a:solidFill>
                  <a:srgbClr val="F6F1FF"/>
                </a:solidFill>
                <a:latin typeface="DejaVu Sans"/>
                <a:ea typeface="DejaVu Sans"/>
                <a:cs typeface="DejaVu Sans"/>
              </a:defRPr>
            </a:lvl2pPr>
            <a:lvl3pPr algn="l">
              <a:defRPr sz="2100">
                <a:solidFill>
                  <a:srgbClr val="F6F1FF"/>
                </a:solidFill>
                <a:latin typeface="DejaVu Sans"/>
                <a:ea typeface="DejaVu Sans"/>
                <a:cs typeface="DejaVu Sans"/>
              </a:defRPr>
            </a:lvl3pPr>
            <a:lvl4pPr algn="l">
              <a:defRPr sz="2100">
                <a:solidFill>
                  <a:srgbClr val="F6F1FF"/>
                </a:solidFill>
                <a:latin typeface="DejaVu Sans"/>
                <a:ea typeface="DejaVu Sans"/>
                <a:cs typeface="DejaVu Sans"/>
              </a:defRPr>
            </a:lvl4pPr>
            <a:lvl5pPr algn="l">
              <a:defRPr sz="2100">
                <a:solidFill>
                  <a:srgbClr val="F6F1FF"/>
                </a:solidFill>
                <a:latin typeface="DejaVu Sans"/>
                <a:ea typeface="DejaVu Sans"/>
                <a:cs typeface="DejaVu Sans"/>
              </a:defRPr>
            </a:lvl5pPr>
            <a:lvl6pPr algn="l">
              <a:defRPr sz="2100">
                <a:solidFill>
                  <a:srgbClr val="F6F1FF"/>
                </a:solidFill>
                <a:latin typeface="DejaVu Sans"/>
                <a:ea typeface="DejaVu Sans"/>
                <a:cs typeface="DejaVu Sans"/>
              </a:defRPr>
            </a:lvl6pPr>
            <a:lvl7pPr algn="l">
              <a:defRPr sz="2100">
                <a:solidFill>
                  <a:srgbClr val="F6F1FF"/>
                </a:solidFill>
                <a:latin typeface="DejaVu Sans"/>
                <a:ea typeface="DejaVu Sans"/>
                <a:cs typeface="DejaVu Sans"/>
              </a:defRPr>
            </a:lvl7pPr>
            <a:lvl8pPr algn="l">
              <a:defRPr sz="2100">
                <a:solidFill>
                  <a:srgbClr val="F6F1FF"/>
                </a:solidFill>
                <a:latin typeface="DejaVu Sans"/>
                <a:ea typeface="DejaVu Sans"/>
                <a:cs typeface="DejaVu Sans"/>
              </a:defRPr>
            </a:lvl8pPr>
            <a:lvl9pPr algn="l">
              <a:defRPr sz="2100">
                <a:solidFill>
                  <a:srgbClr val="F6F1FF"/>
                </a:solidFill>
                <a:latin typeface="DejaVu Sans"/>
                <a:ea typeface="DejaVu Sans"/>
                <a:cs typeface="DejaVu Sans"/>
              </a:defRPr>
            </a:lvl9pPr>
          </a:lstStyle>
          <a:p xmlns:a="http://schemas.openxmlformats.org/drawingml/2006/main">
            <a:pPr algn="l">
              <a:defRPr sz="2100">
                <a:solidFill>
                  <a:srgbClr val="F6F1FF"/>
                </a:solidFill>
                <a:latin typeface="DejaVu Sans"/>
                <a:ea typeface="DejaVu Sans"/>
                <a:cs typeface="DejaVu Sans"/>
              </a:defRPr>
            </a:pPr>
            <a:r>
              <a:rPr sz="2100">
                <a:solidFill>
                  <a:srgbClr val="F6F1FF"/>
                </a:solidFill>
                <a:latin typeface="DejaVu Sans"/>
                <a:ea typeface="DejaVu Sans"/>
                <a:cs typeface="DejaVu Sans"/>
              </a:rPr>
              <a:t>Produce gametos X o Y.</a:t>
            </a:r>
          </a:p>
          <a:p xmlns:a="http://schemas.openxmlformats.org/drawingml/2006/main">
            <a:r>
              <a:t/>
            </a:r>
          </a:p>
          <a:p xmlns:a="http://schemas.openxmlformats.org/drawingml/2006/main">
            <a:pPr algn="l">
              <a:defRPr sz="2100">
                <a:solidFill>
                  <a:srgbClr val="F6F1FF"/>
                </a:solidFill>
                <a:latin typeface="DejaVu Sans"/>
                <a:ea typeface="DejaVu Sans"/>
                <a:cs typeface="DejaVu Sans"/>
              </a:defRPr>
            </a:pPr>
            <a:r>
              <a:rPr sz="2100">
                <a:solidFill>
                  <a:srgbClr val="F6F1FF"/>
                </a:solidFill>
                <a:latin typeface="DejaVu Sans"/>
                <a:ea typeface="DejaVu Sans"/>
                <a:cs typeface="DejaVu Sans"/>
              </a:rPr>
              <a:t>Expectativa por fecundación:</a:t>
            </a:r>
          </a:p>
          <a:p xmlns:a="http://schemas.openxmlformats.org/drawingml/2006/main">
            <a:pPr algn="l">
              <a:defRPr sz="2100">
                <a:solidFill>
                  <a:srgbClr val="F6F1FF"/>
                </a:solidFill>
                <a:latin typeface="DejaVu Sans"/>
                <a:ea typeface="DejaVu Sans"/>
                <a:cs typeface="DejaVu Sans"/>
              </a:defRPr>
            </a:pPr>
            <a:r>
              <a:rPr sz="2100">
                <a:solidFill>
                  <a:srgbClr val="F6F1FF"/>
                </a:solidFill>
                <a:latin typeface="DejaVu Sans"/>
                <a:ea typeface="DejaVu Sans"/>
                <a:cs typeface="DejaVu Sans"/>
              </a:rPr>
              <a:t>½ XX y ½ XY.</a:t>
            </a:r>
          </a:p>
        </p:txBody>
      </p:sp>
      <p:sp>
        <p:nvSpPr>
          <p:cNvPr id="8" name="text-6">
            <a:extLst xmlns:a="http://schemas.openxmlformats.org/drawingml/2006/main">
              <a:ext uri="{FF2B5EF4-FFF2-40B4-BE49-F238E27FC236}">
                <a16:creationId xmlns:a16="http://schemas.microsoft.com/office/drawing/2014/main" id="{726EDCC6-32BA-451A-B265-39DF61132F94}"/>
              </a:ext>
            </a:extLst>
          </p:cNvPr>
          <p:cNvSpPr>
            <a:spLocks xmlns:a="http://schemas.openxmlformats.org/drawingml/2006/main" noGrp="1"/>
          </p:cNvSpPr>
          <p:nvPr/>
        </p:nvSpPr>
        <p:spPr>
          <a:xfrm xmlns:a="http://schemas.openxmlformats.org/drawingml/2006/main">
            <a:off x="609600" y="5857875"/>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93DBCB"/>
                </a:solidFill>
                <a:latin typeface="DejaVu Sans"/>
                <a:ea typeface="DejaVu Sans"/>
                <a:cs typeface="DejaVu Sans"/>
              </a:defRPr>
            </a:defPPr>
            <a:lvl1pPr algn="l">
              <a:defRPr sz="2100" b="1">
                <a:solidFill>
                  <a:srgbClr val="93DBCB"/>
                </a:solidFill>
                <a:latin typeface="DejaVu Sans"/>
                <a:ea typeface="DejaVu Sans"/>
                <a:cs typeface="DejaVu Sans"/>
              </a:defRPr>
            </a:lvl1pPr>
            <a:lvl2pPr algn="l">
              <a:defRPr sz="2100" b="1">
                <a:solidFill>
                  <a:srgbClr val="93DBCB"/>
                </a:solidFill>
                <a:latin typeface="DejaVu Sans"/>
                <a:ea typeface="DejaVu Sans"/>
                <a:cs typeface="DejaVu Sans"/>
              </a:defRPr>
            </a:lvl2pPr>
            <a:lvl3pPr algn="l">
              <a:defRPr sz="2100" b="1">
                <a:solidFill>
                  <a:srgbClr val="93DBCB"/>
                </a:solidFill>
                <a:latin typeface="DejaVu Sans"/>
                <a:ea typeface="DejaVu Sans"/>
                <a:cs typeface="DejaVu Sans"/>
              </a:defRPr>
            </a:lvl3pPr>
            <a:lvl4pPr algn="l">
              <a:defRPr sz="2100" b="1">
                <a:solidFill>
                  <a:srgbClr val="93DBCB"/>
                </a:solidFill>
                <a:latin typeface="DejaVu Sans"/>
                <a:ea typeface="DejaVu Sans"/>
                <a:cs typeface="DejaVu Sans"/>
              </a:defRPr>
            </a:lvl4pPr>
            <a:lvl5pPr algn="l">
              <a:defRPr sz="2100" b="1">
                <a:solidFill>
                  <a:srgbClr val="93DBCB"/>
                </a:solidFill>
                <a:latin typeface="DejaVu Sans"/>
                <a:ea typeface="DejaVu Sans"/>
                <a:cs typeface="DejaVu Sans"/>
              </a:defRPr>
            </a:lvl5pPr>
            <a:lvl6pPr algn="l">
              <a:defRPr sz="2100" b="1">
                <a:solidFill>
                  <a:srgbClr val="93DBCB"/>
                </a:solidFill>
                <a:latin typeface="DejaVu Sans"/>
                <a:ea typeface="DejaVu Sans"/>
                <a:cs typeface="DejaVu Sans"/>
              </a:defRPr>
            </a:lvl6pPr>
            <a:lvl7pPr algn="l">
              <a:defRPr sz="2100" b="1">
                <a:solidFill>
                  <a:srgbClr val="93DBCB"/>
                </a:solidFill>
                <a:latin typeface="DejaVu Sans"/>
                <a:ea typeface="DejaVu Sans"/>
                <a:cs typeface="DejaVu Sans"/>
              </a:defRPr>
            </a:lvl7pPr>
            <a:lvl8pPr algn="l">
              <a:defRPr sz="2100" b="1">
                <a:solidFill>
                  <a:srgbClr val="93DBCB"/>
                </a:solidFill>
                <a:latin typeface="DejaVu Sans"/>
                <a:ea typeface="DejaVu Sans"/>
                <a:cs typeface="DejaVu Sans"/>
              </a:defRPr>
            </a:lvl8pPr>
            <a:lvl9pPr algn="l">
              <a:defRPr sz="2100" b="1">
                <a:solidFill>
                  <a:srgbClr val="93DBCB"/>
                </a:solidFill>
                <a:latin typeface="DejaVu Sans"/>
                <a:ea typeface="DejaVu Sans"/>
                <a:cs typeface="DejaVu Sans"/>
              </a:defRPr>
            </a:lvl9pPr>
          </a:lstStyle>
          <a:p xmlns:a="http://schemas.openxmlformats.org/drawingml/2006/main">
            <a:pPr algn="l">
              <a:defRPr sz="2100" b="1">
                <a:solidFill>
                  <a:srgbClr val="93DBCB"/>
                </a:solidFill>
                <a:latin typeface="DejaVu Sans"/>
                <a:ea typeface="DejaVu Sans"/>
                <a:cs typeface="DejaVu Sans"/>
              </a:defRPr>
            </a:pPr>
            <a:r>
              <a:rPr sz="2100" b="1">
                <a:solidFill>
                  <a:srgbClr val="93DBCB"/>
                </a:solidFill>
                <a:latin typeface="DejaVu Sans"/>
                <a:ea typeface="DejaVu Sans"/>
                <a:cs typeface="DejaVu Sans"/>
              </a:rPr>
              <a:t>Una camada concreta puede diferir de la proporción 1:1.</a:t>
            </a:r>
          </a:p>
        </p:txBody>
      </p:sp>
    </p:spTree>
    <p:extLst>
      <p:ext uri="{BB962C8B-B14F-4D97-AF65-F5344CB8AC3E}">
        <p14:creationId xmlns:p14="http://schemas.microsoft.com/office/powerpoint/2010/main" val="1947721582"/>
      </p:ext>
    </p:extLst>
  </p:cSld>
</p:sld>
</file>

<file path=ppt/slides/slide13.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9" name="section">
            <a:extLst xmlns:a="http://schemas.openxmlformats.org/drawingml/2006/main">
              <a:ext uri="{FF2B5EF4-FFF2-40B4-BE49-F238E27FC236}">
                <a16:creationId xmlns:a16="http://schemas.microsoft.com/office/drawing/2014/main" id="{9AD4842C-48F4-4718-9DE8-F7A88D685BF0}"/>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3  SISTEMAS DE DETERMINACIÓN</a:t>
            </a:r>
          </a:p>
        </p:txBody>
      </p:sp>
      <p:sp>
        <p:nvSpPr>
          <p:cNvPr id="2" name="title">
            <a:extLst xmlns:a="http://schemas.openxmlformats.org/drawingml/2006/main">
              <a:ext uri="{FF2B5EF4-FFF2-40B4-BE49-F238E27FC236}">
                <a16:creationId xmlns:a16="http://schemas.microsoft.com/office/drawing/2014/main" id="{01911A94-5365-48B5-BBCD-F77145909DE9}"/>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Sistema ZZ/ZW en aves</a:t>
            </a:r>
          </a:p>
        </p:txBody>
      </p:sp>
      <p:sp>
        <p:nvSpPr>
          <p:cNvPr id="3" name="folio">
            <a:extLst xmlns:a="http://schemas.openxmlformats.org/drawingml/2006/main">
              <a:ext uri="{FF2B5EF4-FFF2-40B4-BE49-F238E27FC236}">
                <a16:creationId xmlns:a16="http://schemas.microsoft.com/office/drawing/2014/main" id="{5D4BF273-444F-4FCB-A125-23CEBA3FE9F1}"/>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13 / 16</a:t>
            </a:r>
          </a:p>
        </p:txBody>
      </p:sp>
      <p:sp>
        <p:nvSpPr>
          <p:cNvPr id="4" name="text-3">
            <a:extLst xmlns:a="http://schemas.openxmlformats.org/drawingml/2006/main">
              <a:ext uri="{FF2B5EF4-FFF2-40B4-BE49-F238E27FC236}">
                <a16:creationId xmlns:a16="http://schemas.microsoft.com/office/drawing/2014/main" id="{00F8C739-5F66-4201-8253-A78B3B8129D4}"/>
              </a:ext>
            </a:extLst>
          </p:cNvPr>
          <p:cNvSpPr>
            <a:spLocks xmlns:a="http://schemas.openxmlformats.org/drawingml/2006/main" noGrp="1"/>
          </p:cNvSpPr>
          <p:nvPr/>
        </p:nvSpPr>
        <p:spPr>
          <a:xfrm xmlns:a="http://schemas.openxmlformats.org/drawingml/2006/main">
            <a:off x="609600" y="1743075"/>
            <a:ext cx="109728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b="1">
                <a:solidFill>
                  <a:srgbClr val="BFA1F0"/>
                </a:solidFill>
                <a:latin typeface="DejaVu Sans"/>
                <a:ea typeface="DejaVu Sans"/>
                <a:cs typeface="DejaVu Sans"/>
              </a:defRPr>
            </a:defPPr>
            <a:lvl1pPr algn="l">
              <a:defRPr sz="2475" b="1">
                <a:solidFill>
                  <a:srgbClr val="BFA1F0"/>
                </a:solidFill>
                <a:latin typeface="DejaVu Sans"/>
                <a:ea typeface="DejaVu Sans"/>
                <a:cs typeface="DejaVu Sans"/>
              </a:defRPr>
            </a:lvl1pPr>
            <a:lvl2pPr algn="l">
              <a:defRPr sz="2475" b="1">
                <a:solidFill>
                  <a:srgbClr val="BFA1F0"/>
                </a:solidFill>
                <a:latin typeface="DejaVu Sans"/>
                <a:ea typeface="DejaVu Sans"/>
                <a:cs typeface="DejaVu Sans"/>
              </a:defRPr>
            </a:lvl2pPr>
            <a:lvl3pPr algn="l">
              <a:defRPr sz="2475" b="1">
                <a:solidFill>
                  <a:srgbClr val="BFA1F0"/>
                </a:solidFill>
                <a:latin typeface="DejaVu Sans"/>
                <a:ea typeface="DejaVu Sans"/>
                <a:cs typeface="DejaVu Sans"/>
              </a:defRPr>
            </a:lvl3pPr>
            <a:lvl4pPr algn="l">
              <a:defRPr sz="2475" b="1">
                <a:solidFill>
                  <a:srgbClr val="BFA1F0"/>
                </a:solidFill>
                <a:latin typeface="DejaVu Sans"/>
                <a:ea typeface="DejaVu Sans"/>
                <a:cs typeface="DejaVu Sans"/>
              </a:defRPr>
            </a:lvl4pPr>
            <a:lvl5pPr algn="l">
              <a:defRPr sz="2475" b="1">
                <a:solidFill>
                  <a:srgbClr val="BFA1F0"/>
                </a:solidFill>
                <a:latin typeface="DejaVu Sans"/>
                <a:ea typeface="DejaVu Sans"/>
                <a:cs typeface="DejaVu Sans"/>
              </a:defRPr>
            </a:lvl5pPr>
            <a:lvl6pPr algn="l">
              <a:defRPr sz="2475" b="1">
                <a:solidFill>
                  <a:srgbClr val="BFA1F0"/>
                </a:solidFill>
                <a:latin typeface="DejaVu Sans"/>
                <a:ea typeface="DejaVu Sans"/>
                <a:cs typeface="DejaVu Sans"/>
              </a:defRPr>
            </a:lvl6pPr>
            <a:lvl7pPr algn="l">
              <a:defRPr sz="2475" b="1">
                <a:solidFill>
                  <a:srgbClr val="BFA1F0"/>
                </a:solidFill>
                <a:latin typeface="DejaVu Sans"/>
                <a:ea typeface="DejaVu Sans"/>
                <a:cs typeface="DejaVu Sans"/>
              </a:defRPr>
            </a:lvl7pPr>
            <a:lvl8pPr algn="l">
              <a:defRPr sz="2475" b="1">
                <a:solidFill>
                  <a:srgbClr val="BFA1F0"/>
                </a:solidFill>
                <a:latin typeface="DejaVu Sans"/>
                <a:ea typeface="DejaVu Sans"/>
                <a:cs typeface="DejaVu Sans"/>
              </a:defRPr>
            </a:lvl8pPr>
            <a:lvl9pPr algn="l">
              <a:defRPr sz="2475" b="1">
                <a:solidFill>
                  <a:srgbClr val="BFA1F0"/>
                </a:solidFill>
                <a:latin typeface="DejaVu Sans"/>
                <a:ea typeface="DejaVu Sans"/>
                <a:cs typeface="DejaVu Sans"/>
              </a:defRPr>
            </a:lvl9pPr>
          </a:lstStyle>
          <a:p xmlns:a="http://schemas.openxmlformats.org/drawingml/2006/main">
            <a:pPr algn="l">
              <a:defRPr sz="2475" b="1">
                <a:solidFill>
                  <a:srgbClr val="BFA1F0"/>
                </a:solidFill>
                <a:latin typeface="DejaVu Sans"/>
                <a:ea typeface="DejaVu Sans"/>
                <a:cs typeface="DejaVu Sans"/>
              </a:defRPr>
            </a:pPr>
            <a:r>
              <a:rPr sz="2475" b="1">
                <a:solidFill>
                  <a:srgbClr val="BFA1F0"/>
                </a:solidFill>
                <a:latin typeface="DejaVu Sans"/>
                <a:ea typeface="DejaVu Sans"/>
                <a:cs typeface="DejaVu Sans"/>
              </a:rPr>
              <a:t>Hembra ZW × macho ZZ</a:t>
            </a:r>
          </a:p>
        </p:txBody>
      </p:sp>
      <p:graphicFrame>
        <p:nvGraphicFramePr>
          <p:cNvPr id="5" name="">
            <a:extLst xmlns:a="http://schemas.openxmlformats.org/drawingml/2006/main">
              <a:ext uri="{FF2B5EF4-FFF2-40B4-BE49-F238E27FC236}">
                <a16:creationId xmlns:a16="http://schemas.microsoft.com/office/drawing/2014/main" id="{123FA4E8-EA50-47FF-84FB-380BBC8616F0}"/>
              </a:ext>
            </a:extLst>
          </p:cNvPr>
          <p:cNvGraphicFramePr/>
          <p:nvPr/>
        </p:nvGraphicFramePr>
        <p:xfrm>
          <a:off xmlns:a="http://schemas.openxmlformats.org/drawingml/2006/main" x="609600" y="2552700"/>
          <a:ext xmlns:a="http://schemas.openxmlformats.org/drawingml/2006/main" cx="6229350" cy="2514600"/>
        </p:xfrm>
        <a:graphic xmlns:a="http://schemas.openxmlformats.org/drawingml/2006/main">
          <a:graphicData uri="http://schemas.openxmlformats.org/drawingml/2006/table">
            <a:tbl>
              <a:tblPr firstRow="1" bandRow="0"/>
              <a:tblGrid>
                <a:gridCol w="3143250"/>
                <a:gridCol w="1543050"/>
                <a:gridCol w="1543050"/>
              </a:tblGrid>
              <a:tr h="838200">
                <a:tc>
                  <a:txBody>
                    <a:bodyPr wrap="square" lIns="133350" tIns="133350" rIns="133350" bIns="133350">
                      <a:noAutofit/>
                    </a:bodyPr>
                    <a:lstStyle/>
                    <a:p>
                      <a:pPr algn="l"/>
                      <a:r>
                        <a:rPr sz="2175" b="1">
                          <a:solidFill>
                            <a:srgbClr val="BFA1F0"/>
                          </a:solidFill>
                          <a:latin typeface="DejaVu Sans"/>
                          <a:ea typeface="DejaVu Sans"/>
                          <a:cs typeface="DejaVu Sans"/>
                        </a:rPr>
                        <a:t>Óvulo / espermatozoide</a:t>
                      </a:r>
                    </a:p>
                  </a:txBody>
                  <a:tcPr marL="91440" marR="91440" marT="45720" marB="45720" anchor="ctr">
                    <a:lnL w="9525">
                      <a:solidFill>
                        <a:srgbClr val="625372"/>
                      </a:solidFill>
                      <a:prstDash val="solid"/>
                    </a:lnL>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2175" b="1">
                          <a:solidFill>
                            <a:srgbClr val="BFA1F0"/>
                          </a:solidFill>
                          <a:latin typeface="DejaVu Sans"/>
                          <a:ea typeface="DejaVu Sans"/>
                          <a:cs typeface="DejaVu Sans"/>
                        </a:rPr>
                        <a:t>Z</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2175" b="1">
                          <a:solidFill>
                            <a:srgbClr val="BFA1F0"/>
                          </a:solidFill>
                          <a:latin typeface="DejaVu Sans"/>
                          <a:ea typeface="DejaVu Sans"/>
                          <a:cs typeface="DejaVu Sans"/>
                        </a:rPr>
                        <a:t>Z</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r>
              <a:tr h="838200">
                <a:tc>
                  <a:txBody>
                    <a:bodyPr wrap="square" lIns="133350" tIns="133350" rIns="133350" bIns="133350">
                      <a:noAutofit/>
                    </a:bodyPr>
                    <a:lstStyle/>
                    <a:p>
                      <a:pPr algn="l"/>
                      <a:r>
                        <a:rPr sz="2175" b="0">
                          <a:solidFill>
                            <a:srgbClr val="F6F1FF"/>
                          </a:solidFill>
                          <a:latin typeface="DejaVu Sans"/>
                          <a:ea typeface="DejaVu Sans"/>
                          <a:cs typeface="DejaVu Sans"/>
                        </a:rPr>
                        <a:t>Z</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175" b="0">
                          <a:solidFill>
                            <a:srgbClr val="F6F1FF"/>
                          </a:solidFill>
                          <a:latin typeface="DejaVu Sans"/>
                          <a:ea typeface="DejaVu Sans"/>
                          <a:cs typeface="DejaVu Sans"/>
                        </a:rPr>
                        <a:t>ZZ</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175" b="0">
                          <a:solidFill>
                            <a:srgbClr val="F6F1FF"/>
                          </a:solidFill>
                          <a:latin typeface="DejaVu Sans"/>
                          <a:ea typeface="DejaVu Sans"/>
                          <a:cs typeface="DejaVu Sans"/>
                        </a:rPr>
                        <a:t>ZZ</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r h="838200">
                <a:tc>
                  <a:txBody>
                    <a:bodyPr wrap="square" lIns="133350" tIns="133350" rIns="133350" bIns="133350">
                      <a:noAutofit/>
                    </a:bodyPr>
                    <a:lstStyle/>
                    <a:p>
                      <a:pPr algn="l"/>
                      <a:r>
                        <a:rPr sz="2175" b="0">
                          <a:solidFill>
                            <a:srgbClr val="F6F1FF"/>
                          </a:solidFill>
                          <a:latin typeface="DejaVu Sans"/>
                          <a:ea typeface="DejaVu Sans"/>
                          <a:cs typeface="DejaVu Sans"/>
                        </a:rPr>
                        <a:t>W</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2175" b="0">
                          <a:solidFill>
                            <a:srgbClr val="F6F1FF"/>
                          </a:solidFill>
                          <a:latin typeface="DejaVu Sans"/>
                          <a:ea typeface="DejaVu Sans"/>
                          <a:cs typeface="DejaVu Sans"/>
                        </a:rPr>
                        <a:t>ZW</a:t>
                      </a:r>
                    </a:p>
                  </a:txBody>
                  <a:tcPr marL="91440" marR="91440" marT="45720" marB="45720" anchor="ctr">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2175" b="0">
                          <a:solidFill>
                            <a:srgbClr val="F6F1FF"/>
                          </a:solidFill>
                          <a:latin typeface="DejaVu Sans"/>
                          <a:ea typeface="DejaVu Sans"/>
                          <a:cs typeface="DejaVu Sans"/>
                        </a:rPr>
                        <a:t>ZW</a:t>
                      </a:r>
                    </a:p>
                  </a:txBody>
                  <a:tcPr marL="91440" marR="91440" marT="45720" marB="45720" anchor="ctr">
                    <a:lnR w="9525">
                      <a:solidFill>
                        <a:srgbClr val="625372"/>
                      </a:solidFill>
                      <a:prstDash val="solid"/>
                    </a:lnR>
                    <a:lnB w="9525">
                      <a:solidFill>
                        <a:srgbClr val="625372"/>
                      </a:solidFill>
                      <a:prstDash val="solid"/>
                    </a:lnB>
                    <a:solidFill>
                      <a:srgbClr val="211A2E"/>
                    </a:solidFill>
                  </a:tcPr>
                </a:tc>
              </a:tr>
            </a:tbl>
          </a:graphicData>
        </a:graphic>
      </p:graphicFrame>
      <p:sp>
        <p:nvSpPr>
          <p:cNvPr id="6" name="text-4">
            <a:extLst xmlns:a="http://schemas.openxmlformats.org/drawingml/2006/main">
              <a:ext uri="{FF2B5EF4-FFF2-40B4-BE49-F238E27FC236}">
                <a16:creationId xmlns:a16="http://schemas.microsoft.com/office/drawing/2014/main" id="{BBC987D1-F7DC-466C-BEA5-DD9934B458FC}"/>
              </a:ext>
            </a:extLst>
          </p:cNvPr>
          <p:cNvSpPr>
            <a:spLocks xmlns:a="http://schemas.openxmlformats.org/drawingml/2006/main" noGrp="1"/>
          </p:cNvSpPr>
          <p:nvPr/>
        </p:nvSpPr>
        <p:spPr>
          <a:xfrm xmlns:a="http://schemas.openxmlformats.org/drawingml/2006/main">
            <a:off x="7458075" y="2638425"/>
            <a:ext cx="4124325"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93DBCB"/>
                </a:solidFill>
                <a:latin typeface="DejaVu Sans"/>
                <a:ea typeface="DejaVu Sans"/>
                <a:cs typeface="DejaVu Sans"/>
              </a:defRPr>
            </a:defPPr>
            <a:lvl1pPr algn="l">
              <a:defRPr sz="2250" b="1">
                <a:solidFill>
                  <a:srgbClr val="93DBCB"/>
                </a:solidFill>
                <a:latin typeface="DejaVu Sans"/>
                <a:ea typeface="DejaVu Sans"/>
                <a:cs typeface="DejaVu Sans"/>
              </a:defRPr>
            </a:lvl1pPr>
            <a:lvl2pPr algn="l">
              <a:defRPr sz="2250" b="1">
                <a:solidFill>
                  <a:srgbClr val="93DBCB"/>
                </a:solidFill>
                <a:latin typeface="DejaVu Sans"/>
                <a:ea typeface="DejaVu Sans"/>
                <a:cs typeface="DejaVu Sans"/>
              </a:defRPr>
            </a:lvl2pPr>
            <a:lvl3pPr algn="l">
              <a:defRPr sz="2250" b="1">
                <a:solidFill>
                  <a:srgbClr val="93DBCB"/>
                </a:solidFill>
                <a:latin typeface="DejaVu Sans"/>
                <a:ea typeface="DejaVu Sans"/>
                <a:cs typeface="DejaVu Sans"/>
              </a:defRPr>
            </a:lvl3pPr>
            <a:lvl4pPr algn="l">
              <a:defRPr sz="2250" b="1">
                <a:solidFill>
                  <a:srgbClr val="93DBCB"/>
                </a:solidFill>
                <a:latin typeface="DejaVu Sans"/>
                <a:ea typeface="DejaVu Sans"/>
                <a:cs typeface="DejaVu Sans"/>
              </a:defRPr>
            </a:lvl4pPr>
            <a:lvl5pPr algn="l">
              <a:defRPr sz="2250" b="1">
                <a:solidFill>
                  <a:srgbClr val="93DBCB"/>
                </a:solidFill>
                <a:latin typeface="DejaVu Sans"/>
                <a:ea typeface="DejaVu Sans"/>
                <a:cs typeface="DejaVu Sans"/>
              </a:defRPr>
            </a:lvl5pPr>
            <a:lvl6pPr algn="l">
              <a:defRPr sz="2250" b="1">
                <a:solidFill>
                  <a:srgbClr val="93DBCB"/>
                </a:solidFill>
                <a:latin typeface="DejaVu Sans"/>
                <a:ea typeface="DejaVu Sans"/>
                <a:cs typeface="DejaVu Sans"/>
              </a:defRPr>
            </a:lvl6pPr>
            <a:lvl7pPr algn="l">
              <a:defRPr sz="2250" b="1">
                <a:solidFill>
                  <a:srgbClr val="93DBCB"/>
                </a:solidFill>
                <a:latin typeface="DejaVu Sans"/>
                <a:ea typeface="DejaVu Sans"/>
                <a:cs typeface="DejaVu Sans"/>
              </a:defRPr>
            </a:lvl7pPr>
            <a:lvl8pPr algn="l">
              <a:defRPr sz="2250" b="1">
                <a:solidFill>
                  <a:srgbClr val="93DBCB"/>
                </a:solidFill>
                <a:latin typeface="DejaVu Sans"/>
                <a:ea typeface="DejaVu Sans"/>
                <a:cs typeface="DejaVu Sans"/>
              </a:defRPr>
            </a:lvl8pPr>
            <a:lvl9pPr algn="l">
              <a:defRPr sz="2250" b="1">
                <a:solidFill>
                  <a:srgbClr val="93DBCB"/>
                </a:solidFill>
                <a:latin typeface="DejaVu Sans"/>
                <a:ea typeface="DejaVu Sans"/>
                <a:cs typeface="DejaVu Sans"/>
              </a:defRPr>
            </a:lvl9pPr>
          </a:lstStyle>
          <a:p xmlns:a="http://schemas.openxmlformats.org/drawingml/2006/main">
            <a:pPr algn="l">
              <a:defRPr sz="2250" b="1">
                <a:solidFill>
                  <a:srgbClr val="93DBCB"/>
                </a:solidFill>
                <a:latin typeface="DejaVu Sans"/>
                <a:ea typeface="DejaVu Sans"/>
                <a:cs typeface="DejaVu Sans"/>
              </a:defRPr>
            </a:pPr>
            <a:r>
              <a:rPr sz="2250" b="1">
                <a:solidFill>
                  <a:srgbClr val="93DBCB"/>
                </a:solidFill>
                <a:latin typeface="DejaVu Sans"/>
                <a:ea typeface="DejaVu Sans"/>
                <a:cs typeface="DejaVu Sans"/>
              </a:rPr>
              <a:t>Hembra heterogamética</a:t>
            </a:r>
          </a:p>
        </p:txBody>
      </p:sp>
      <p:sp>
        <p:nvSpPr>
          <p:cNvPr id="7" name="text-5">
            <a:extLst xmlns:a="http://schemas.openxmlformats.org/drawingml/2006/main">
              <a:ext uri="{FF2B5EF4-FFF2-40B4-BE49-F238E27FC236}">
                <a16:creationId xmlns:a16="http://schemas.microsoft.com/office/drawing/2014/main" id="{37A6456A-E17A-455D-A54B-E84F7A4590FF}"/>
              </a:ext>
            </a:extLst>
          </p:cNvPr>
          <p:cNvSpPr>
            <a:spLocks xmlns:a="http://schemas.openxmlformats.org/drawingml/2006/main" noGrp="1"/>
          </p:cNvSpPr>
          <p:nvPr/>
        </p:nvSpPr>
        <p:spPr>
          <a:xfrm xmlns:a="http://schemas.openxmlformats.org/drawingml/2006/main">
            <a:off x="7458075" y="3581400"/>
            <a:ext cx="4124325" cy="1657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a:solidFill>
                  <a:srgbClr val="F6F1FF"/>
                </a:solidFill>
                <a:latin typeface="DejaVu Sans"/>
                <a:ea typeface="DejaVu Sans"/>
                <a:cs typeface="DejaVu Sans"/>
              </a:defRPr>
            </a:defPPr>
            <a:lvl1pPr algn="l">
              <a:defRPr sz="2100">
                <a:solidFill>
                  <a:srgbClr val="F6F1FF"/>
                </a:solidFill>
                <a:latin typeface="DejaVu Sans"/>
                <a:ea typeface="DejaVu Sans"/>
                <a:cs typeface="DejaVu Sans"/>
              </a:defRPr>
            </a:lvl1pPr>
            <a:lvl2pPr algn="l">
              <a:defRPr sz="2100">
                <a:solidFill>
                  <a:srgbClr val="F6F1FF"/>
                </a:solidFill>
                <a:latin typeface="DejaVu Sans"/>
                <a:ea typeface="DejaVu Sans"/>
                <a:cs typeface="DejaVu Sans"/>
              </a:defRPr>
            </a:lvl2pPr>
            <a:lvl3pPr algn="l">
              <a:defRPr sz="2100">
                <a:solidFill>
                  <a:srgbClr val="F6F1FF"/>
                </a:solidFill>
                <a:latin typeface="DejaVu Sans"/>
                <a:ea typeface="DejaVu Sans"/>
                <a:cs typeface="DejaVu Sans"/>
              </a:defRPr>
            </a:lvl3pPr>
            <a:lvl4pPr algn="l">
              <a:defRPr sz="2100">
                <a:solidFill>
                  <a:srgbClr val="F6F1FF"/>
                </a:solidFill>
                <a:latin typeface="DejaVu Sans"/>
                <a:ea typeface="DejaVu Sans"/>
                <a:cs typeface="DejaVu Sans"/>
              </a:defRPr>
            </a:lvl4pPr>
            <a:lvl5pPr algn="l">
              <a:defRPr sz="2100">
                <a:solidFill>
                  <a:srgbClr val="F6F1FF"/>
                </a:solidFill>
                <a:latin typeface="DejaVu Sans"/>
                <a:ea typeface="DejaVu Sans"/>
                <a:cs typeface="DejaVu Sans"/>
              </a:defRPr>
            </a:lvl5pPr>
            <a:lvl6pPr algn="l">
              <a:defRPr sz="2100">
                <a:solidFill>
                  <a:srgbClr val="F6F1FF"/>
                </a:solidFill>
                <a:latin typeface="DejaVu Sans"/>
                <a:ea typeface="DejaVu Sans"/>
                <a:cs typeface="DejaVu Sans"/>
              </a:defRPr>
            </a:lvl6pPr>
            <a:lvl7pPr algn="l">
              <a:defRPr sz="2100">
                <a:solidFill>
                  <a:srgbClr val="F6F1FF"/>
                </a:solidFill>
                <a:latin typeface="DejaVu Sans"/>
                <a:ea typeface="DejaVu Sans"/>
                <a:cs typeface="DejaVu Sans"/>
              </a:defRPr>
            </a:lvl7pPr>
            <a:lvl8pPr algn="l">
              <a:defRPr sz="2100">
                <a:solidFill>
                  <a:srgbClr val="F6F1FF"/>
                </a:solidFill>
                <a:latin typeface="DejaVu Sans"/>
                <a:ea typeface="DejaVu Sans"/>
                <a:cs typeface="DejaVu Sans"/>
              </a:defRPr>
            </a:lvl8pPr>
            <a:lvl9pPr algn="l">
              <a:defRPr sz="2100">
                <a:solidFill>
                  <a:srgbClr val="F6F1FF"/>
                </a:solidFill>
                <a:latin typeface="DejaVu Sans"/>
                <a:ea typeface="DejaVu Sans"/>
                <a:cs typeface="DejaVu Sans"/>
              </a:defRPr>
            </a:lvl9pPr>
          </a:lstStyle>
          <a:p xmlns:a="http://schemas.openxmlformats.org/drawingml/2006/main">
            <a:pPr algn="l">
              <a:defRPr sz="2100">
                <a:solidFill>
                  <a:srgbClr val="F6F1FF"/>
                </a:solidFill>
                <a:latin typeface="DejaVu Sans"/>
                <a:ea typeface="DejaVu Sans"/>
                <a:cs typeface="DejaVu Sans"/>
              </a:defRPr>
            </a:pPr>
            <a:r>
              <a:rPr sz="2100">
                <a:solidFill>
                  <a:srgbClr val="F6F1FF"/>
                </a:solidFill>
                <a:latin typeface="DejaVu Sans"/>
                <a:ea typeface="DejaVu Sans"/>
                <a:cs typeface="DejaVu Sans"/>
              </a:rPr>
              <a:t>Produce gametos Z o W.</a:t>
            </a:r>
          </a:p>
          <a:p xmlns:a="http://schemas.openxmlformats.org/drawingml/2006/main">
            <a:r>
              <a:t/>
            </a:r>
          </a:p>
          <a:p xmlns:a="http://schemas.openxmlformats.org/drawingml/2006/main">
            <a:pPr algn="l">
              <a:defRPr sz="2100">
                <a:solidFill>
                  <a:srgbClr val="F6F1FF"/>
                </a:solidFill>
                <a:latin typeface="DejaVu Sans"/>
                <a:ea typeface="DejaVu Sans"/>
                <a:cs typeface="DejaVu Sans"/>
              </a:defRPr>
            </a:pPr>
            <a:r>
              <a:rPr sz="2100">
                <a:solidFill>
                  <a:srgbClr val="F6F1FF"/>
                </a:solidFill>
                <a:latin typeface="DejaVu Sans"/>
                <a:ea typeface="DejaVu Sans"/>
                <a:cs typeface="DejaVu Sans"/>
              </a:rPr>
              <a:t>En pollo, la dosis de DMRT1 participa en la vía gonadal.</a:t>
            </a:r>
          </a:p>
        </p:txBody>
      </p:sp>
      <p:sp>
        <p:nvSpPr>
          <p:cNvPr id="8" name="oral-question">
            <a:extLst xmlns:a="http://schemas.openxmlformats.org/drawingml/2006/main">
              <a:ext uri="{FF2B5EF4-FFF2-40B4-BE49-F238E27FC236}">
                <a16:creationId xmlns:a16="http://schemas.microsoft.com/office/drawing/2014/main" id="{F7B76AB1-4F82-4569-8318-274458115366}"/>
              </a:ext>
            </a:extLst>
          </p:cNvPr>
          <p:cNvSpPr>
            <a:spLocks xmlns:a="http://schemas.openxmlformats.org/drawingml/2006/main" noGrp="1"/>
          </p:cNvSpPr>
          <p:nvPr/>
        </p:nvSpPr>
        <p:spPr>
          <a:xfrm xmlns:a="http://schemas.openxmlformats.org/drawingml/2006/main">
            <a:off x="609600" y="5772150"/>
            <a:ext cx="109728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EDB5C8"/>
                </a:solidFill>
                <a:latin typeface="DejaVu Sans"/>
                <a:ea typeface="DejaVu Sans"/>
                <a:cs typeface="DejaVu Sans"/>
              </a:defRPr>
            </a:defPPr>
            <a:lvl1pPr algn="l">
              <a:defRPr sz="1875" b="1">
                <a:solidFill>
                  <a:srgbClr val="EDB5C8"/>
                </a:solidFill>
                <a:latin typeface="DejaVu Sans"/>
                <a:ea typeface="DejaVu Sans"/>
                <a:cs typeface="DejaVu Sans"/>
              </a:defRPr>
            </a:lvl1pPr>
            <a:lvl2pPr algn="l">
              <a:defRPr sz="1875" b="1">
                <a:solidFill>
                  <a:srgbClr val="EDB5C8"/>
                </a:solidFill>
                <a:latin typeface="DejaVu Sans"/>
                <a:ea typeface="DejaVu Sans"/>
                <a:cs typeface="DejaVu Sans"/>
              </a:defRPr>
            </a:lvl2pPr>
            <a:lvl3pPr algn="l">
              <a:defRPr sz="1875" b="1">
                <a:solidFill>
                  <a:srgbClr val="EDB5C8"/>
                </a:solidFill>
                <a:latin typeface="DejaVu Sans"/>
                <a:ea typeface="DejaVu Sans"/>
                <a:cs typeface="DejaVu Sans"/>
              </a:defRPr>
            </a:lvl3pPr>
            <a:lvl4pPr algn="l">
              <a:defRPr sz="1875" b="1">
                <a:solidFill>
                  <a:srgbClr val="EDB5C8"/>
                </a:solidFill>
                <a:latin typeface="DejaVu Sans"/>
                <a:ea typeface="DejaVu Sans"/>
                <a:cs typeface="DejaVu Sans"/>
              </a:defRPr>
            </a:lvl4pPr>
            <a:lvl5pPr algn="l">
              <a:defRPr sz="1875" b="1">
                <a:solidFill>
                  <a:srgbClr val="EDB5C8"/>
                </a:solidFill>
                <a:latin typeface="DejaVu Sans"/>
                <a:ea typeface="DejaVu Sans"/>
                <a:cs typeface="DejaVu Sans"/>
              </a:defRPr>
            </a:lvl5pPr>
            <a:lvl6pPr algn="l">
              <a:defRPr sz="1875" b="1">
                <a:solidFill>
                  <a:srgbClr val="EDB5C8"/>
                </a:solidFill>
                <a:latin typeface="DejaVu Sans"/>
                <a:ea typeface="DejaVu Sans"/>
                <a:cs typeface="DejaVu Sans"/>
              </a:defRPr>
            </a:lvl6pPr>
            <a:lvl7pPr algn="l">
              <a:defRPr sz="1875" b="1">
                <a:solidFill>
                  <a:srgbClr val="EDB5C8"/>
                </a:solidFill>
                <a:latin typeface="DejaVu Sans"/>
                <a:ea typeface="DejaVu Sans"/>
                <a:cs typeface="DejaVu Sans"/>
              </a:defRPr>
            </a:lvl7pPr>
            <a:lvl8pPr algn="l">
              <a:defRPr sz="1875" b="1">
                <a:solidFill>
                  <a:srgbClr val="EDB5C8"/>
                </a:solidFill>
                <a:latin typeface="DejaVu Sans"/>
                <a:ea typeface="DejaVu Sans"/>
                <a:cs typeface="DejaVu Sans"/>
              </a:defRPr>
            </a:lvl8pPr>
            <a:lvl9pPr algn="l">
              <a:defRPr sz="1875" b="1">
                <a:solidFill>
                  <a:srgbClr val="EDB5C8"/>
                </a:solidFill>
                <a:latin typeface="DejaVu Sans"/>
                <a:ea typeface="DejaVu Sans"/>
                <a:cs typeface="DejaVu Sans"/>
              </a:defRPr>
            </a:lvl9pPr>
          </a:lstStyle>
          <a:p xmlns:a="http://schemas.openxmlformats.org/drawingml/2006/main">
            <a:pPr algn="l">
              <a:defRPr sz="1875" b="1">
                <a:solidFill>
                  <a:srgbClr val="EDB5C8"/>
                </a:solidFill>
                <a:latin typeface="DejaVu Sans"/>
                <a:ea typeface="DejaVu Sans"/>
                <a:cs typeface="DejaVu Sans"/>
              </a:defRPr>
            </a:pPr>
            <a:r>
              <a:rPr sz="1875" b="1">
                <a:solidFill>
                  <a:srgbClr val="EDB5C8"/>
                </a:solidFill>
                <a:latin typeface="DejaVu Sans"/>
                <a:ea typeface="DejaVu Sans"/>
                <a:cs typeface="DejaVu Sans"/>
              </a:rPr>
              <a:t>¿Por qué cambia el progenitor heterogamético entre mamíferos y aves?</a:t>
            </a:r>
          </a:p>
        </p:txBody>
      </p:sp>
    </p:spTree>
    <p:extLst>
      <p:ext uri="{BB962C8B-B14F-4D97-AF65-F5344CB8AC3E}">
        <p14:creationId xmlns:p14="http://schemas.microsoft.com/office/powerpoint/2010/main" val="197046139"/>
      </p:ext>
    </p:extLst>
  </p:cSld>
</p:sld>
</file>

<file path=ppt/slides/slide14.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6" name="section">
            <a:extLst xmlns:a="http://schemas.openxmlformats.org/drawingml/2006/main">
              <a:ext uri="{FF2B5EF4-FFF2-40B4-BE49-F238E27FC236}">
                <a16:creationId xmlns:a16="http://schemas.microsoft.com/office/drawing/2014/main" id="{3556347E-497A-4180-B52F-B1902B99530E}"/>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3  SISTEMAS DE DETERMINACIÓN</a:t>
            </a:r>
          </a:p>
        </p:txBody>
      </p:sp>
      <p:sp>
        <p:nvSpPr>
          <p:cNvPr id="2" name="title">
            <a:extLst xmlns:a="http://schemas.openxmlformats.org/drawingml/2006/main">
              <a:ext uri="{FF2B5EF4-FFF2-40B4-BE49-F238E27FC236}">
                <a16:creationId xmlns:a16="http://schemas.microsoft.com/office/drawing/2014/main" id="{2998EC4C-0CD2-4798-AB1B-1E8DB144508F}"/>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Haplodiploidía en la abeja melífera</a:t>
            </a:r>
          </a:p>
        </p:txBody>
      </p:sp>
      <p:sp>
        <p:nvSpPr>
          <p:cNvPr id="3" name="folio">
            <a:extLst xmlns:a="http://schemas.openxmlformats.org/drawingml/2006/main">
              <a:ext uri="{FF2B5EF4-FFF2-40B4-BE49-F238E27FC236}">
                <a16:creationId xmlns:a16="http://schemas.microsoft.com/office/drawing/2014/main" id="{A92A252C-ECF1-464F-B9AC-7A11A4AA3BD0}"/>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14 / 16</a:t>
            </a:r>
          </a:p>
        </p:txBody>
      </p:sp>
      <p:graphicFrame>
        <p:nvGraphicFramePr>
          <p:cNvPr id="4" name="">
            <a:extLst xmlns:a="http://schemas.openxmlformats.org/drawingml/2006/main">
              <a:ext uri="{FF2B5EF4-FFF2-40B4-BE49-F238E27FC236}">
                <a16:creationId xmlns:a16="http://schemas.microsoft.com/office/drawing/2014/main" id="{76F88681-5448-4349-A2F0-724B357CC47F}"/>
              </a:ext>
            </a:extLst>
          </p:cNvPr>
          <p:cNvGraphicFramePr/>
          <p:nvPr/>
        </p:nvGraphicFramePr>
        <p:xfrm>
          <a:off xmlns:a="http://schemas.openxmlformats.org/drawingml/2006/main" x="609600" y="2019300"/>
          <a:ext xmlns:a="http://schemas.openxmlformats.org/drawingml/2006/main" cx="10972800" cy="3267075"/>
        </p:xfrm>
        <a:graphic xmlns:a="http://schemas.openxmlformats.org/drawingml/2006/main">
          <a:graphicData uri="http://schemas.openxmlformats.org/drawingml/2006/table">
            <a:tbl>
              <a:tblPr firstRow="1" bandRow="0"/>
              <a:tblGrid>
                <a:gridCol w="3619500"/>
                <a:gridCol w="3724275"/>
                <a:gridCol w="3629025"/>
              </a:tblGrid>
              <a:tr h="816769">
                <a:tc>
                  <a:txBody>
                    <a:bodyPr wrap="square" lIns="133350" tIns="133350" rIns="133350" bIns="133350">
                      <a:noAutofit/>
                    </a:bodyPr>
                    <a:lstStyle/>
                    <a:p>
                      <a:pPr algn="l"/>
                      <a:r>
                        <a:rPr sz="2100" b="1">
                          <a:solidFill>
                            <a:srgbClr val="BFA1F0"/>
                          </a:solidFill>
                          <a:latin typeface="DejaVu Sans"/>
                          <a:ea typeface="DejaVu Sans"/>
                          <a:cs typeface="DejaVu Sans"/>
                        </a:rPr>
                        <a:t>Huevo y ploidía</a:t>
                      </a:r>
                    </a:p>
                  </a:txBody>
                  <a:tcPr marL="91440" marR="91440" marT="45720" marB="45720" anchor="ctr">
                    <a:lnL w="9525">
                      <a:solidFill>
                        <a:srgbClr val="625372"/>
                      </a:solidFill>
                      <a:prstDash val="solid"/>
                    </a:lnL>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2100" b="1">
                          <a:solidFill>
                            <a:srgbClr val="BFA1F0"/>
                          </a:solidFill>
                          <a:latin typeface="DejaVu Sans"/>
                          <a:ea typeface="DejaVu Sans"/>
                          <a:cs typeface="DejaVu Sans"/>
                        </a:rPr>
                        <a:t>Estado de csd</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2100" b="1">
                          <a:solidFill>
                            <a:srgbClr val="BFA1F0"/>
                          </a:solidFill>
                          <a:latin typeface="DejaVu Sans"/>
                          <a:ea typeface="DejaVu Sans"/>
                          <a:cs typeface="DejaVu Sans"/>
                        </a:rPr>
                        <a:t>Desarrollo</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r>
              <a:tr h="816769">
                <a:tc>
                  <a:txBody>
                    <a:bodyPr wrap="square" lIns="133350" tIns="133350" rIns="133350" bIns="133350">
                      <a:noAutofit/>
                    </a:bodyPr>
                    <a:lstStyle/>
                    <a:p>
                      <a:pPr algn="l"/>
                      <a:r>
                        <a:rPr sz="2100" b="0">
                          <a:solidFill>
                            <a:srgbClr val="F6F1FF"/>
                          </a:solidFill>
                          <a:latin typeface="DejaVu Sans"/>
                          <a:ea typeface="DejaVu Sans"/>
                          <a:cs typeface="DejaVu Sans"/>
                        </a:rPr>
                        <a:t>No fecundado, n</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100" b="0">
                          <a:solidFill>
                            <a:srgbClr val="F6F1FF"/>
                          </a:solidFill>
                          <a:latin typeface="DejaVu Sans"/>
                          <a:ea typeface="DejaVu Sans"/>
                          <a:cs typeface="DejaVu Sans"/>
                        </a:rPr>
                        <a:t>Un solo alelo</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100" b="0">
                          <a:solidFill>
                            <a:srgbClr val="F6F1FF"/>
                          </a:solidFill>
                          <a:latin typeface="DejaVu Sans"/>
                          <a:ea typeface="DejaVu Sans"/>
                          <a:cs typeface="DejaVu Sans"/>
                        </a:rPr>
                        <a:t>Macho haploide</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r h="816769">
                <a:tc>
                  <a:txBody>
                    <a:bodyPr wrap="square" lIns="133350" tIns="133350" rIns="133350" bIns="133350">
                      <a:noAutofit/>
                    </a:bodyPr>
                    <a:lstStyle/>
                    <a:p>
                      <a:pPr algn="l"/>
                      <a:r>
                        <a:rPr sz="2100" b="0">
                          <a:solidFill>
                            <a:srgbClr val="F6F1FF"/>
                          </a:solidFill>
                          <a:latin typeface="DejaVu Sans"/>
                          <a:ea typeface="DejaVu Sans"/>
                          <a:cs typeface="DejaVu Sans"/>
                        </a:rPr>
                        <a:t>Fecundado, 2n</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2100" b="0">
                          <a:solidFill>
                            <a:srgbClr val="F6F1FF"/>
                          </a:solidFill>
                          <a:latin typeface="DejaVu Sans"/>
                          <a:ea typeface="DejaVu Sans"/>
                          <a:cs typeface="DejaVu Sans"/>
                        </a:rPr>
                        <a:t>Alelos distintos</a:t>
                      </a:r>
                    </a:p>
                  </a:txBody>
                  <a:tcPr marL="91440" marR="91440" marT="45720" marB="45720" anchor="ctr">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2100" b="0">
                          <a:solidFill>
                            <a:srgbClr val="F6F1FF"/>
                          </a:solidFill>
                          <a:latin typeface="DejaVu Sans"/>
                          <a:ea typeface="DejaVu Sans"/>
                          <a:cs typeface="DejaVu Sans"/>
                        </a:rPr>
                        <a:t>Hembra</a:t>
                      </a:r>
                    </a:p>
                  </a:txBody>
                  <a:tcPr marL="91440" marR="91440" marT="45720" marB="45720" anchor="ctr">
                    <a:lnR w="9525">
                      <a:solidFill>
                        <a:srgbClr val="625372"/>
                      </a:solidFill>
                      <a:prstDash val="solid"/>
                    </a:lnR>
                    <a:lnB w="9525">
                      <a:solidFill>
                        <a:srgbClr val="625372"/>
                      </a:solidFill>
                      <a:prstDash val="solid"/>
                    </a:lnB>
                    <a:solidFill>
                      <a:srgbClr val="211A2E"/>
                    </a:solidFill>
                  </a:tcPr>
                </a:tc>
              </a:tr>
              <a:tr h="816769">
                <a:tc>
                  <a:txBody>
                    <a:bodyPr wrap="square" lIns="133350" tIns="133350" rIns="133350" bIns="133350">
                      <a:noAutofit/>
                    </a:bodyPr>
                    <a:lstStyle/>
                    <a:p>
                      <a:pPr algn="l"/>
                      <a:r>
                        <a:rPr sz="2100" b="0">
                          <a:solidFill>
                            <a:srgbClr val="F6F1FF"/>
                          </a:solidFill>
                          <a:latin typeface="DejaVu Sans"/>
                          <a:ea typeface="DejaVu Sans"/>
                          <a:cs typeface="DejaVu Sans"/>
                        </a:rPr>
                        <a:t>Fecundado, 2n</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100" b="0">
                          <a:solidFill>
                            <a:srgbClr val="F6F1FF"/>
                          </a:solidFill>
                          <a:latin typeface="DejaVu Sans"/>
                          <a:ea typeface="DejaVu Sans"/>
                          <a:cs typeface="DejaVu Sans"/>
                        </a:rPr>
                        <a:t>Alelos iguales</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2100" b="0">
                          <a:solidFill>
                            <a:srgbClr val="F6F1FF"/>
                          </a:solidFill>
                          <a:latin typeface="DejaVu Sans"/>
                          <a:ea typeface="DejaVu Sans"/>
                          <a:cs typeface="DejaVu Sans"/>
                        </a:rPr>
                        <a:t>Macho diploide</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bl>
          </a:graphicData>
        </a:graphic>
      </p:graphicFrame>
      <p:sp>
        <p:nvSpPr>
          <p:cNvPr id="5" name="text-3">
            <a:extLst xmlns:a="http://schemas.openxmlformats.org/drawingml/2006/main">
              <a:ext uri="{FF2B5EF4-FFF2-40B4-BE49-F238E27FC236}">
                <a16:creationId xmlns:a16="http://schemas.microsoft.com/office/drawing/2014/main" id="{F38F3FF1-BF8D-41CF-835F-E57F8BBFE582}"/>
              </a:ext>
            </a:extLst>
          </p:cNvPr>
          <p:cNvSpPr>
            <a:spLocks xmlns:a="http://schemas.openxmlformats.org/drawingml/2006/main" noGrp="1"/>
          </p:cNvSpPr>
          <p:nvPr/>
        </p:nvSpPr>
        <p:spPr>
          <a:xfrm xmlns:a="http://schemas.openxmlformats.org/drawingml/2006/main">
            <a:off x="609600" y="5857875"/>
            <a:ext cx="109728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93DBCB"/>
                </a:solidFill>
                <a:latin typeface="DejaVu Sans"/>
                <a:ea typeface="DejaVu Sans"/>
                <a:cs typeface="DejaVu Sans"/>
              </a:defRPr>
            </a:defPPr>
            <a:lvl1pPr algn="l">
              <a:defRPr sz="2100" b="1">
                <a:solidFill>
                  <a:srgbClr val="93DBCB"/>
                </a:solidFill>
                <a:latin typeface="DejaVu Sans"/>
                <a:ea typeface="DejaVu Sans"/>
                <a:cs typeface="DejaVu Sans"/>
              </a:defRPr>
            </a:lvl1pPr>
            <a:lvl2pPr algn="l">
              <a:defRPr sz="2100" b="1">
                <a:solidFill>
                  <a:srgbClr val="93DBCB"/>
                </a:solidFill>
                <a:latin typeface="DejaVu Sans"/>
                <a:ea typeface="DejaVu Sans"/>
                <a:cs typeface="DejaVu Sans"/>
              </a:defRPr>
            </a:lvl2pPr>
            <a:lvl3pPr algn="l">
              <a:defRPr sz="2100" b="1">
                <a:solidFill>
                  <a:srgbClr val="93DBCB"/>
                </a:solidFill>
                <a:latin typeface="DejaVu Sans"/>
                <a:ea typeface="DejaVu Sans"/>
                <a:cs typeface="DejaVu Sans"/>
              </a:defRPr>
            </a:lvl3pPr>
            <a:lvl4pPr algn="l">
              <a:defRPr sz="2100" b="1">
                <a:solidFill>
                  <a:srgbClr val="93DBCB"/>
                </a:solidFill>
                <a:latin typeface="DejaVu Sans"/>
                <a:ea typeface="DejaVu Sans"/>
                <a:cs typeface="DejaVu Sans"/>
              </a:defRPr>
            </a:lvl4pPr>
            <a:lvl5pPr algn="l">
              <a:defRPr sz="2100" b="1">
                <a:solidFill>
                  <a:srgbClr val="93DBCB"/>
                </a:solidFill>
                <a:latin typeface="DejaVu Sans"/>
                <a:ea typeface="DejaVu Sans"/>
                <a:cs typeface="DejaVu Sans"/>
              </a:defRPr>
            </a:lvl5pPr>
            <a:lvl6pPr algn="l">
              <a:defRPr sz="2100" b="1">
                <a:solidFill>
                  <a:srgbClr val="93DBCB"/>
                </a:solidFill>
                <a:latin typeface="DejaVu Sans"/>
                <a:ea typeface="DejaVu Sans"/>
                <a:cs typeface="DejaVu Sans"/>
              </a:defRPr>
            </a:lvl6pPr>
            <a:lvl7pPr algn="l">
              <a:defRPr sz="2100" b="1">
                <a:solidFill>
                  <a:srgbClr val="93DBCB"/>
                </a:solidFill>
                <a:latin typeface="DejaVu Sans"/>
                <a:ea typeface="DejaVu Sans"/>
                <a:cs typeface="DejaVu Sans"/>
              </a:defRPr>
            </a:lvl7pPr>
            <a:lvl8pPr algn="l">
              <a:defRPr sz="2100" b="1">
                <a:solidFill>
                  <a:srgbClr val="93DBCB"/>
                </a:solidFill>
                <a:latin typeface="DejaVu Sans"/>
                <a:ea typeface="DejaVu Sans"/>
                <a:cs typeface="DejaVu Sans"/>
              </a:defRPr>
            </a:lvl8pPr>
            <a:lvl9pPr algn="l">
              <a:defRPr sz="2100" b="1">
                <a:solidFill>
                  <a:srgbClr val="93DBCB"/>
                </a:solidFill>
                <a:latin typeface="DejaVu Sans"/>
                <a:ea typeface="DejaVu Sans"/>
                <a:cs typeface="DejaVu Sans"/>
              </a:defRPr>
            </a:lvl9pPr>
          </a:lstStyle>
          <a:p xmlns:a="http://schemas.openxmlformats.org/drawingml/2006/main">
            <a:pPr algn="l">
              <a:defRPr sz="2100" b="1">
                <a:solidFill>
                  <a:srgbClr val="93DBCB"/>
                </a:solidFill>
                <a:latin typeface="DejaVu Sans"/>
                <a:ea typeface="DejaVu Sans"/>
                <a:cs typeface="DejaVu Sans"/>
              </a:defRPr>
            </a:pPr>
            <a:r>
              <a:rPr sz="2100" b="1">
                <a:solidFill>
                  <a:srgbClr val="93DBCB"/>
                </a:solidFill>
                <a:latin typeface="DejaVu Sans"/>
                <a:ea typeface="DejaVu Sans"/>
                <a:cs typeface="DejaVu Sans"/>
              </a:rPr>
              <a:t>La ploidía y el estado de csd deben interpretarse juntos.</a:t>
            </a:r>
          </a:p>
        </p:txBody>
      </p:sp>
    </p:spTree>
    <p:extLst>
      <p:ext uri="{BB962C8B-B14F-4D97-AF65-F5344CB8AC3E}">
        <p14:creationId xmlns:p14="http://schemas.microsoft.com/office/powerpoint/2010/main" val="2081938950"/>
      </p:ext>
    </p:extLst>
  </p:cSld>
</p:sld>
</file>

<file path=ppt/slides/slide15.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cxnSp>
        <p:nvCxnSpPr>
          <p:cNvPr id="8" name="">
            <a:extLst xmlns:a="http://schemas.openxmlformats.org/drawingml/2006/main">
              <a:ext uri="{FF2B5EF4-FFF2-40B4-BE49-F238E27FC236}">
                <a16:creationId xmlns:a16="http://schemas.microsoft.com/office/drawing/2014/main" id="{C365970D-F793-4FF5-B256-F0B13FE7344C}"/>
              </a:ext>
            </a:extLst>
          </p:cNvPr>
          <p:cNvCxnSpPr>
            <a:stCxn xmlns:a="http://schemas.openxmlformats.org/drawingml/2006/main" id="5" idx="3"/>
            <a:endCxn xmlns:a="http://schemas.openxmlformats.org/drawingml/2006/main" id="6" idx="1"/>
          </p:cNvCxnSpPr>
          <p:nvPr/>
        </p:nvCxnSpPr>
        <p:spPr>
          <a:xfrm xmlns:a="http://schemas.openxmlformats.org/drawingml/2006/main">
            <a:off x="7686675" y="2362200"/>
            <a:ext cx="704850" cy="0"/>
          </a:xfrm>
          <a:prstGeom xmlns:a="http://schemas.openxmlformats.org/drawingml/2006/main" prst="straightConnector1">
            <a:avLst/>
          </a:prstGeom>
          <a:ln xmlns:a="http://schemas.openxmlformats.org/drawingml/2006/main" w="28575">
            <a:solidFill>
              <a:srgbClr val="93DBCB"/>
            </a:solidFill>
            <a:prstDash val="solid"/>
            <a:tailEnd type="triangle" w="med" len="med"/>
          </a:ln>
        </p:spPr>
      </p:cxnSp>
      <p:cxnSp>
        <p:nvCxnSpPr>
          <p:cNvPr id="7" name="">
            <a:extLst xmlns:a="http://schemas.openxmlformats.org/drawingml/2006/main">
              <a:ext uri="{FF2B5EF4-FFF2-40B4-BE49-F238E27FC236}">
                <a16:creationId xmlns:a16="http://schemas.microsoft.com/office/drawing/2014/main" id="{9C51BC6C-23EC-4822-8CD3-C1CC0E893E92}"/>
              </a:ext>
            </a:extLst>
          </p:cNvPr>
          <p:cNvCxnSpPr>
            <a:stCxn xmlns:a="http://schemas.openxmlformats.org/drawingml/2006/main" id="4" idx="3"/>
            <a:endCxn xmlns:a="http://schemas.openxmlformats.org/drawingml/2006/main" id="5" idx="1"/>
          </p:cNvCxnSpPr>
          <p:nvPr/>
        </p:nvCxnSpPr>
        <p:spPr>
          <a:xfrm xmlns:a="http://schemas.openxmlformats.org/drawingml/2006/main">
            <a:off x="3800475" y="2362200"/>
            <a:ext cx="695325" cy="0"/>
          </a:xfrm>
          <a:prstGeom xmlns:a="http://schemas.openxmlformats.org/drawingml/2006/main" prst="straightConnector1">
            <a:avLst/>
          </a:prstGeom>
          <a:ln xmlns:a="http://schemas.openxmlformats.org/drawingml/2006/main" w="28575">
            <a:solidFill>
              <a:srgbClr val="BFA1F0"/>
            </a:solidFill>
            <a:prstDash val="solid"/>
            <a:tailEnd type="triangle" w="med" len="med"/>
          </a:ln>
        </p:spPr>
      </p:cxnSp>
      <p:sp>
        <p:nvSpPr>
          <p:cNvPr id="12" name="section">
            <a:extLst xmlns:a="http://schemas.openxmlformats.org/drawingml/2006/main">
              <a:ext uri="{FF2B5EF4-FFF2-40B4-BE49-F238E27FC236}">
                <a16:creationId xmlns:a16="http://schemas.microsoft.com/office/drawing/2014/main" id="{1F4E8AFD-0494-41A3-9E5A-661484678011}"/>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3  SISTEMAS DE DETERMINACIÓN</a:t>
            </a:r>
          </a:p>
        </p:txBody>
      </p:sp>
      <p:sp>
        <p:nvSpPr>
          <p:cNvPr id="2" name="title">
            <a:extLst xmlns:a="http://schemas.openxmlformats.org/drawingml/2006/main">
              <a:ext uri="{FF2B5EF4-FFF2-40B4-BE49-F238E27FC236}">
                <a16:creationId xmlns:a16="http://schemas.microsoft.com/office/drawing/2014/main" id="{4DAB4976-DF5F-4E4D-A136-1F4CA7FC8F17}"/>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Temperatura y periodo sensible</a:t>
            </a:r>
          </a:p>
        </p:txBody>
      </p:sp>
      <p:sp>
        <p:nvSpPr>
          <p:cNvPr id="3" name="folio">
            <a:extLst xmlns:a="http://schemas.openxmlformats.org/drawingml/2006/main">
              <a:ext uri="{FF2B5EF4-FFF2-40B4-BE49-F238E27FC236}">
                <a16:creationId xmlns:a16="http://schemas.microsoft.com/office/drawing/2014/main" id="{BE2B5124-E33D-40E7-8DCA-579BB64132CD}"/>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15 / 16</a:t>
            </a:r>
          </a:p>
        </p:txBody>
      </p:sp>
      <p:sp>
        <p:nvSpPr>
          <p:cNvPr id="4" name="diagram-3">
            <a:extLst xmlns:a="http://schemas.openxmlformats.org/drawingml/2006/main">
              <a:ext uri="{FF2B5EF4-FFF2-40B4-BE49-F238E27FC236}">
                <a16:creationId xmlns:a16="http://schemas.microsoft.com/office/drawing/2014/main" id="{A12B61EF-702C-4A00-876F-68120839BE70}"/>
              </a:ext>
            </a:extLst>
          </p:cNvPr>
          <p:cNvSpPr>
            <a:spLocks xmlns:a="http://schemas.openxmlformats.org/drawingml/2006/main" noGrp="1"/>
          </p:cNvSpPr>
          <p:nvPr/>
        </p:nvSpPr>
        <p:spPr>
          <a:xfrm xmlns:a="http://schemas.openxmlformats.org/drawingml/2006/main">
            <a:off x="609600" y="1895475"/>
            <a:ext cx="3190875" cy="93345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Temperatura</a:t>
            </a:r>
          </a:p>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de incubación</a:t>
            </a:r>
          </a:p>
        </p:txBody>
      </p:sp>
      <p:sp>
        <p:nvSpPr>
          <p:cNvPr id="5" name="diagram-4">
            <a:extLst xmlns:a="http://schemas.openxmlformats.org/drawingml/2006/main">
              <a:ext uri="{FF2B5EF4-FFF2-40B4-BE49-F238E27FC236}">
                <a16:creationId xmlns:a16="http://schemas.microsoft.com/office/drawing/2014/main" id="{18FD4F1C-130C-4456-82EA-3C8BA3176B2A}"/>
              </a:ext>
            </a:extLst>
          </p:cNvPr>
          <p:cNvSpPr>
            <a:spLocks xmlns:a="http://schemas.openxmlformats.org/drawingml/2006/main" noGrp="1"/>
          </p:cNvSpPr>
          <p:nvPr/>
        </p:nvSpPr>
        <p:spPr>
          <a:xfrm xmlns:a="http://schemas.openxmlformats.org/drawingml/2006/main">
            <a:off x="4495800" y="1895475"/>
            <a:ext cx="3190875" cy="933450"/>
          </a:xfrm>
          <a:prstGeom xmlns:a="http://schemas.openxmlformats.org/drawingml/2006/main" prst="rect">
            <a:avLst/>
          </a:prstGeom>
          <a:solidFill xmlns:a="http://schemas.openxmlformats.org/drawingml/2006/main">
            <a:srgbClr val="251D35"/>
          </a:solidFill>
          <a:ln xmlns:a="http://schemas.openxmlformats.org/drawingml/2006/main" w="14288">
            <a:solidFill>
              <a:srgbClr val="BFA1F0"/>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Periodo</a:t>
            </a:r>
          </a:p>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termosensible</a:t>
            </a:r>
          </a:p>
        </p:txBody>
      </p:sp>
      <p:sp>
        <p:nvSpPr>
          <p:cNvPr id="6" name="diagram-5">
            <a:extLst xmlns:a="http://schemas.openxmlformats.org/drawingml/2006/main">
              <a:ext uri="{FF2B5EF4-FFF2-40B4-BE49-F238E27FC236}">
                <a16:creationId xmlns:a16="http://schemas.microsoft.com/office/drawing/2014/main" id="{B0ABD15B-D1C2-4A7F-A442-EA1F830B70F9}"/>
              </a:ext>
            </a:extLst>
          </p:cNvPr>
          <p:cNvSpPr>
            <a:spLocks xmlns:a="http://schemas.openxmlformats.org/drawingml/2006/main" noGrp="1"/>
          </p:cNvSpPr>
          <p:nvPr/>
        </p:nvSpPr>
        <p:spPr>
          <a:xfrm xmlns:a="http://schemas.openxmlformats.org/drawingml/2006/main">
            <a:off x="8391525" y="1895475"/>
            <a:ext cx="3190875" cy="933450"/>
          </a:xfrm>
          <a:prstGeom xmlns:a="http://schemas.openxmlformats.org/drawingml/2006/main" prst="rect">
            <a:avLst/>
          </a:prstGeom>
          <a:solidFill xmlns:a="http://schemas.openxmlformats.org/drawingml/2006/main">
            <a:srgbClr val="251D35"/>
          </a:solidFill>
          <a:ln xmlns:a="http://schemas.openxmlformats.org/drawingml/2006/main" w="14288">
            <a:solidFill>
              <a:srgbClr val="93DBCB"/>
            </a:solidFill>
            <a:prstDash val="solid"/>
          </a:ln>
        </p:spPr>
        <p:txBody>
          <a:bodyPr xmlns:a="http://schemas.openxmlformats.org/drawingml/2006/main" wrap="square" lIns="114300" tIns="114300" rIns="114300" bIns="114300" anchor="ctr">
            <a:noAutofit/>
          </a:bodyPr>
          <a:lstStyle xmlns:a="http://schemas.openxmlformats.org/drawingml/2006/main">
            <a:defPPr algn="ctr">
              <a:defRPr sz="2250" b="1">
                <a:solidFill>
                  <a:srgbClr val="F6F1FF"/>
                </a:solidFill>
                <a:latin typeface="DejaVu Sans"/>
                <a:ea typeface="DejaVu Sans"/>
                <a:cs typeface="DejaVu Sans"/>
              </a:defRPr>
            </a:defPPr>
            <a:lvl1pPr algn="ctr">
              <a:defRPr sz="2250" b="1">
                <a:solidFill>
                  <a:srgbClr val="F6F1FF"/>
                </a:solidFill>
                <a:latin typeface="DejaVu Sans"/>
                <a:ea typeface="DejaVu Sans"/>
                <a:cs typeface="DejaVu Sans"/>
              </a:defRPr>
            </a:lvl1pPr>
            <a:lvl2pPr algn="ctr">
              <a:defRPr sz="2250" b="1">
                <a:solidFill>
                  <a:srgbClr val="F6F1FF"/>
                </a:solidFill>
                <a:latin typeface="DejaVu Sans"/>
                <a:ea typeface="DejaVu Sans"/>
                <a:cs typeface="DejaVu Sans"/>
              </a:defRPr>
            </a:lvl2pPr>
            <a:lvl3pPr algn="ctr">
              <a:defRPr sz="2250" b="1">
                <a:solidFill>
                  <a:srgbClr val="F6F1FF"/>
                </a:solidFill>
                <a:latin typeface="DejaVu Sans"/>
                <a:ea typeface="DejaVu Sans"/>
                <a:cs typeface="DejaVu Sans"/>
              </a:defRPr>
            </a:lvl3pPr>
            <a:lvl4pPr algn="ctr">
              <a:defRPr sz="2250" b="1">
                <a:solidFill>
                  <a:srgbClr val="F6F1FF"/>
                </a:solidFill>
                <a:latin typeface="DejaVu Sans"/>
                <a:ea typeface="DejaVu Sans"/>
                <a:cs typeface="DejaVu Sans"/>
              </a:defRPr>
            </a:lvl4pPr>
            <a:lvl5pPr algn="ctr">
              <a:defRPr sz="2250" b="1">
                <a:solidFill>
                  <a:srgbClr val="F6F1FF"/>
                </a:solidFill>
                <a:latin typeface="DejaVu Sans"/>
                <a:ea typeface="DejaVu Sans"/>
                <a:cs typeface="DejaVu Sans"/>
              </a:defRPr>
            </a:lvl5pPr>
            <a:lvl6pPr algn="ctr">
              <a:defRPr sz="2250" b="1">
                <a:solidFill>
                  <a:srgbClr val="F6F1FF"/>
                </a:solidFill>
                <a:latin typeface="DejaVu Sans"/>
                <a:ea typeface="DejaVu Sans"/>
                <a:cs typeface="DejaVu Sans"/>
              </a:defRPr>
            </a:lvl6pPr>
            <a:lvl7pPr algn="ctr">
              <a:defRPr sz="2250" b="1">
                <a:solidFill>
                  <a:srgbClr val="F6F1FF"/>
                </a:solidFill>
                <a:latin typeface="DejaVu Sans"/>
                <a:ea typeface="DejaVu Sans"/>
                <a:cs typeface="DejaVu Sans"/>
              </a:defRPr>
            </a:lvl7pPr>
            <a:lvl8pPr algn="ctr">
              <a:defRPr sz="2250" b="1">
                <a:solidFill>
                  <a:srgbClr val="F6F1FF"/>
                </a:solidFill>
                <a:latin typeface="DejaVu Sans"/>
                <a:ea typeface="DejaVu Sans"/>
                <a:cs typeface="DejaVu Sans"/>
              </a:defRPr>
            </a:lvl8pPr>
            <a:lvl9pPr algn="ctr">
              <a:defRPr sz="2250" b="1">
                <a:solidFill>
                  <a:srgbClr val="F6F1FF"/>
                </a:solidFill>
                <a:latin typeface="DejaVu Sans"/>
                <a:ea typeface="DejaVu Sans"/>
                <a:cs typeface="DejaVu Sans"/>
              </a:defRPr>
            </a:lvl9pPr>
          </a:lstStyle>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Diferenciación</a:t>
            </a:r>
          </a:p>
          <a:p xmlns:a="http://schemas.openxmlformats.org/drawingml/2006/main">
            <a:pPr algn="ctr">
              <a:defRPr sz="2250" b="1">
                <a:solidFill>
                  <a:srgbClr val="F6F1FF"/>
                </a:solidFill>
                <a:latin typeface="DejaVu Sans"/>
                <a:ea typeface="DejaVu Sans"/>
                <a:cs typeface="DejaVu Sans"/>
              </a:defRPr>
            </a:pPr>
            <a:r>
              <a:rPr sz="2250" b="1">
                <a:solidFill>
                  <a:srgbClr val="F6F1FF"/>
                </a:solidFill>
                <a:latin typeface="DejaVu Sans"/>
                <a:ea typeface="DejaVu Sans"/>
                <a:cs typeface="DejaVu Sans"/>
              </a:rPr>
              <a:t>gonadal</a:t>
            </a:r>
          </a:p>
        </p:txBody>
      </p:sp>
      <p:graphicFrame>
        <p:nvGraphicFramePr>
          <p:cNvPr id="9" name="">
            <a:extLst xmlns:a="http://schemas.openxmlformats.org/drawingml/2006/main">
              <a:ext uri="{FF2B5EF4-FFF2-40B4-BE49-F238E27FC236}">
                <a16:creationId xmlns:a16="http://schemas.microsoft.com/office/drawing/2014/main" id="{413E106E-9853-4096-B470-44BEA35E013E}"/>
              </a:ext>
            </a:extLst>
          </p:cNvPr>
          <p:cNvGraphicFramePr/>
          <p:nvPr/>
        </p:nvGraphicFramePr>
        <p:xfrm>
          <a:off xmlns:a="http://schemas.openxmlformats.org/drawingml/2006/main" x="609600" y="3409950"/>
          <a:ext xmlns:a="http://schemas.openxmlformats.org/drawingml/2006/main" cx="10972800" cy="1695450"/>
        </p:xfrm>
        <a:graphic xmlns:a="http://schemas.openxmlformats.org/drawingml/2006/main">
          <a:graphicData uri="http://schemas.openxmlformats.org/drawingml/2006/table">
            <a:tbl>
              <a:tblPr firstRow="1" bandRow="0"/>
              <a:tblGrid>
                <a:gridCol w="2095500"/>
                <a:gridCol w="4438650"/>
                <a:gridCol w="4438650"/>
              </a:tblGrid>
              <a:tr h="565150">
                <a:tc>
                  <a:txBody>
                    <a:bodyPr wrap="square" lIns="133350" tIns="133350" rIns="133350" bIns="133350">
                      <a:noAutofit/>
                    </a:bodyPr>
                    <a:lstStyle/>
                    <a:p>
                      <a:pPr algn="l"/>
                      <a:r>
                        <a:rPr sz="1875" b="1">
                          <a:solidFill>
                            <a:srgbClr val="BFA1F0"/>
                          </a:solidFill>
                          <a:latin typeface="DejaVu Sans"/>
                          <a:ea typeface="DejaVu Sans"/>
                          <a:cs typeface="DejaVu Sans"/>
                        </a:rPr>
                        <a:t>Patrón</a:t>
                      </a:r>
                    </a:p>
                  </a:txBody>
                  <a:tcPr marL="91440" marR="91440" marT="45720" marB="45720" anchor="ctr">
                    <a:lnL w="9525">
                      <a:solidFill>
                        <a:srgbClr val="625372"/>
                      </a:solidFill>
                      <a:prstDash val="solid"/>
                    </a:lnL>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1875" b="1">
                          <a:solidFill>
                            <a:srgbClr val="BFA1F0"/>
                          </a:solidFill>
                          <a:latin typeface="DejaVu Sans"/>
                          <a:ea typeface="DejaVu Sans"/>
                          <a:cs typeface="DejaVu Sans"/>
                        </a:rPr>
                        <a:t>Temperatura menor</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1875" b="1">
                          <a:solidFill>
                            <a:srgbClr val="BFA1F0"/>
                          </a:solidFill>
                          <a:latin typeface="DejaVu Sans"/>
                          <a:ea typeface="DejaVu Sans"/>
                          <a:cs typeface="DejaVu Sans"/>
                        </a:rPr>
                        <a:t>Temperatura mayor</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r>
              <a:tr h="565150">
                <a:tc>
                  <a:txBody>
                    <a:bodyPr wrap="square" lIns="133350" tIns="133350" rIns="133350" bIns="133350">
                      <a:noAutofit/>
                    </a:bodyPr>
                    <a:lstStyle/>
                    <a:p>
                      <a:pPr algn="l"/>
                      <a:r>
                        <a:rPr sz="1875" b="0">
                          <a:solidFill>
                            <a:srgbClr val="F6F1FF"/>
                          </a:solidFill>
                          <a:latin typeface="DejaVu Sans"/>
                          <a:ea typeface="DejaVu Sans"/>
                          <a:cs typeface="DejaVu Sans"/>
                        </a:rPr>
                        <a:t>MF</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1875" b="0">
                          <a:solidFill>
                            <a:srgbClr val="F6F1FF"/>
                          </a:solidFill>
                          <a:latin typeface="DejaVu Sans"/>
                          <a:ea typeface="DejaVu Sans"/>
                          <a:cs typeface="DejaVu Sans"/>
                        </a:rPr>
                        <a:t>Predominio de machos</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1875" b="0">
                          <a:solidFill>
                            <a:srgbClr val="F6F1FF"/>
                          </a:solidFill>
                          <a:latin typeface="DejaVu Sans"/>
                          <a:ea typeface="DejaVu Sans"/>
                          <a:cs typeface="DejaVu Sans"/>
                        </a:rPr>
                        <a:t>Predominio de hembras</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r h="565150">
                <a:tc>
                  <a:txBody>
                    <a:bodyPr wrap="square" lIns="133350" tIns="133350" rIns="133350" bIns="133350">
                      <a:noAutofit/>
                    </a:bodyPr>
                    <a:lstStyle/>
                    <a:p>
                      <a:pPr algn="l"/>
                      <a:r>
                        <a:rPr sz="1875" b="0">
                          <a:solidFill>
                            <a:srgbClr val="F6F1FF"/>
                          </a:solidFill>
                          <a:latin typeface="DejaVu Sans"/>
                          <a:ea typeface="DejaVu Sans"/>
                          <a:cs typeface="DejaVu Sans"/>
                        </a:rPr>
                        <a:t>FM</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1875" b="0">
                          <a:solidFill>
                            <a:srgbClr val="F6F1FF"/>
                          </a:solidFill>
                          <a:latin typeface="DejaVu Sans"/>
                          <a:ea typeface="DejaVu Sans"/>
                          <a:cs typeface="DejaVu Sans"/>
                        </a:rPr>
                        <a:t>Predominio de hembras</a:t>
                      </a:r>
                    </a:p>
                  </a:txBody>
                  <a:tcPr marL="91440" marR="91440" marT="45720" marB="45720" anchor="ctr">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1875" b="0">
                          <a:solidFill>
                            <a:srgbClr val="F6F1FF"/>
                          </a:solidFill>
                          <a:latin typeface="DejaVu Sans"/>
                          <a:ea typeface="DejaVu Sans"/>
                          <a:cs typeface="DejaVu Sans"/>
                        </a:rPr>
                        <a:t>Predominio de machos</a:t>
                      </a:r>
                    </a:p>
                  </a:txBody>
                  <a:tcPr marL="91440" marR="91440" marT="45720" marB="45720" anchor="ctr">
                    <a:lnR w="9525">
                      <a:solidFill>
                        <a:srgbClr val="625372"/>
                      </a:solidFill>
                      <a:prstDash val="solid"/>
                    </a:lnR>
                    <a:lnB w="9525">
                      <a:solidFill>
                        <a:srgbClr val="625372"/>
                      </a:solidFill>
                      <a:prstDash val="solid"/>
                    </a:lnB>
                    <a:solidFill>
                      <a:srgbClr val="211A2E"/>
                    </a:solidFill>
                  </a:tcPr>
                </a:tc>
              </a:tr>
            </a:tbl>
          </a:graphicData>
        </a:graphic>
      </p:graphicFrame>
      <p:sp>
        <p:nvSpPr>
          <p:cNvPr id="10" name="text-8">
            <a:extLst xmlns:a="http://schemas.openxmlformats.org/drawingml/2006/main">
              <a:ext uri="{FF2B5EF4-FFF2-40B4-BE49-F238E27FC236}">
                <a16:creationId xmlns:a16="http://schemas.microsoft.com/office/drawing/2014/main" id="{CC9D950F-93F0-40AB-A440-659B05F105CD}"/>
              </a:ext>
            </a:extLst>
          </p:cNvPr>
          <p:cNvSpPr>
            <a:spLocks xmlns:a="http://schemas.openxmlformats.org/drawingml/2006/main" noGrp="1"/>
          </p:cNvSpPr>
          <p:nvPr/>
        </p:nvSpPr>
        <p:spPr>
          <a:xfrm xmlns:a="http://schemas.openxmlformats.org/drawingml/2006/main">
            <a:off x="609600" y="5276850"/>
            <a:ext cx="10972800" cy="4667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a:solidFill>
                  <a:srgbClr val="C9BEDA"/>
                </a:solidFill>
                <a:latin typeface="DejaVu Sans"/>
                <a:ea typeface="DejaVu Sans"/>
                <a:cs typeface="DejaVu Sans"/>
              </a:defRPr>
            </a:defPPr>
            <a:lvl1pPr algn="l">
              <a:defRPr sz="1725">
                <a:solidFill>
                  <a:srgbClr val="C9BEDA"/>
                </a:solidFill>
                <a:latin typeface="DejaVu Sans"/>
                <a:ea typeface="DejaVu Sans"/>
                <a:cs typeface="DejaVu Sans"/>
              </a:defRPr>
            </a:lvl1pPr>
            <a:lvl2pPr algn="l">
              <a:defRPr sz="1725">
                <a:solidFill>
                  <a:srgbClr val="C9BEDA"/>
                </a:solidFill>
                <a:latin typeface="DejaVu Sans"/>
                <a:ea typeface="DejaVu Sans"/>
                <a:cs typeface="DejaVu Sans"/>
              </a:defRPr>
            </a:lvl2pPr>
            <a:lvl3pPr algn="l">
              <a:defRPr sz="1725">
                <a:solidFill>
                  <a:srgbClr val="C9BEDA"/>
                </a:solidFill>
                <a:latin typeface="DejaVu Sans"/>
                <a:ea typeface="DejaVu Sans"/>
                <a:cs typeface="DejaVu Sans"/>
              </a:defRPr>
            </a:lvl3pPr>
            <a:lvl4pPr algn="l">
              <a:defRPr sz="1725">
                <a:solidFill>
                  <a:srgbClr val="C9BEDA"/>
                </a:solidFill>
                <a:latin typeface="DejaVu Sans"/>
                <a:ea typeface="DejaVu Sans"/>
                <a:cs typeface="DejaVu Sans"/>
              </a:defRPr>
            </a:lvl4pPr>
            <a:lvl5pPr algn="l">
              <a:defRPr sz="1725">
                <a:solidFill>
                  <a:srgbClr val="C9BEDA"/>
                </a:solidFill>
                <a:latin typeface="DejaVu Sans"/>
                <a:ea typeface="DejaVu Sans"/>
                <a:cs typeface="DejaVu Sans"/>
              </a:defRPr>
            </a:lvl5pPr>
            <a:lvl6pPr algn="l">
              <a:defRPr sz="1725">
                <a:solidFill>
                  <a:srgbClr val="C9BEDA"/>
                </a:solidFill>
                <a:latin typeface="DejaVu Sans"/>
                <a:ea typeface="DejaVu Sans"/>
                <a:cs typeface="DejaVu Sans"/>
              </a:defRPr>
            </a:lvl6pPr>
            <a:lvl7pPr algn="l">
              <a:defRPr sz="1725">
                <a:solidFill>
                  <a:srgbClr val="C9BEDA"/>
                </a:solidFill>
                <a:latin typeface="DejaVu Sans"/>
                <a:ea typeface="DejaVu Sans"/>
                <a:cs typeface="DejaVu Sans"/>
              </a:defRPr>
            </a:lvl7pPr>
            <a:lvl8pPr algn="l">
              <a:defRPr sz="1725">
                <a:solidFill>
                  <a:srgbClr val="C9BEDA"/>
                </a:solidFill>
                <a:latin typeface="DejaVu Sans"/>
                <a:ea typeface="DejaVu Sans"/>
                <a:cs typeface="DejaVu Sans"/>
              </a:defRPr>
            </a:lvl8pPr>
            <a:lvl9pPr algn="l">
              <a:defRPr sz="1725">
                <a:solidFill>
                  <a:srgbClr val="C9BEDA"/>
                </a:solidFill>
                <a:latin typeface="DejaVu Sans"/>
                <a:ea typeface="DejaVu Sans"/>
                <a:cs typeface="DejaVu Sans"/>
              </a:defRPr>
            </a:lvl9pPr>
          </a:lstStyle>
          <a:p xmlns:a="http://schemas.openxmlformats.org/drawingml/2006/main">
            <a:pPr algn="l">
              <a:defRPr sz="1725">
                <a:solidFill>
                  <a:srgbClr val="C9BEDA"/>
                </a:solidFill>
                <a:latin typeface="DejaVu Sans"/>
                <a:ea typeface="DejaVu Sans"/>
                <a:cs typeface="DejaVu Sans"/>
              </a:defRPr>
            </a:pPr>
            <a:r>
              <a:rPr sz="1725">
                <a:solidFill>
                  <a:srgbClr val="C9BEDA"/>
                </a:solidFill>
                <a:latin typeface="DejaVu Sans"/>
                <a:ea typeface="DejaVu Sans"/>
                <a:cs typeface="DejaVu Sans"/>
              </a:rPr>
              <a:t>FMF: predominan hembras en ambos extremos y machos en el intervalo intermedio.</a:t>
            </a:r>
          </a:p>
        </p:txBody>
      </p:sp>
      <p:sp>
        <p:nvSpPr>
          <p:cNvPr id="11" name="oral-question">
            <a:extLst xmlns:a="http://schemas.openxmlformats.org/drawingml/2006/main">
              <a:ext uri="{FF2B5EF4-FFF2-40B4-BE49-F238E27FC236}">
                <a16:creationId xmlns:a16="http://schemas.microsoft.com/office/drawing/2014/main" id="{6E1EFF67-52C8-49F6-B110-E989999758FE}"/>
              </a:ext>
            </a:extLst>
          </p:cNvPr>
          <p:cNvSpPr>
            <a:spLocks xmlns:a="http://schemas.openxmlformats.org/drawingml/2006/main" noGrp="1"/>
          </p:cNvSpPr>
          <p:nvPr/>
        </p:nvSpPr>
        <p:spPr>
          <a:xfrm xmlns:a="http://schemas.openxmlformats.org/drawingml/2006/main">
            <a:off x="609600" y="5772150"/>
            <a:ext cx="1097280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EDB5C8"/>
                </a:solidFill>
                <a:latin typeface="DejaVu Sans"/>
                <a:ea typeface="DejaVu Sans"/>
                <a:cs typeface="DejaVu Sans"/>
              </a:defRPr>
            </a:defPPr>
            <a:lvl1pPr algn="l">
              <a:defRPr sz="1875" b="1">
                <a:solidFill>
                  <a:srgbClr val="EDB5C8"/>
                </a:solidFill>
                <a:latin typeface="DejaVu Sans"/>
                <a:ea typeface="DejaVu Sans"/>
                <a:cs typeface="DejaVu Sans"/>
              </a:defRPr>
            </a:lvl1pPr>
            <a:lvl2pPr algn="l">
              <a:defRPr sz="1875" b="1">
                <a:solidFill>
                  <a:srgbClr val="EDB5C8"/>
                </a:solidFill>
                <a:latin typeface="DejaVu Sans"/>
                <a:ea typeface="DejaVu Sans"/>
                <a:cs typeface="DejaVu Sans"/>
              </a:defRPr>
            </a:lvl2pPr>
            <a:lvl3pPr algn="l">
              <a:defRPr sz="1875" b="1">
                <a:solidFill>
                  <a:srgbClr val="EDB5C8"/>
                </a:solidFill>
                <a:latin typeface="DejaVu Sans"/>
                <a:ea typeface="DejaVu Sans"/>
                <a:cs typeface="DejaVu Sans"/>
              </a:defRPr>
            </a:lvl3pPr>
            <a:lvl4pPr algn="l">
              <a:defRPr sz="1875" b="1">
                <a:solidFill>
                  <a:srgbClr val="EDB5C8"/>
                </a:solidFill>
                <a:latin typeface="DejaVu Sans"/>
                <a:ea typeface="DejaVu Sans"/>
                <a:cs typeface="DejaVu Sans"/>
              </a:defRPr>
            </a:lvl4pPr>
            <a:lvl5pPr algn="l">
              <a:defRPr sz="1875" b="1">
                <a:solidFill>
                  <a:srgbClr val="EDB5C8"/>
                </a:solidFill>
                <a:latin typeface="DejaVu Sans"/>
                <a:ea typeface="DejaVu Sans"/>
                <a:cs typeface="DejaVu Sans"/>
              </a:defRPr>
            </a:lvl5pPr>
            <a:lvl6pPr algn="l">
              <a:defRPr sz="1875" b="1">
                <a:solidFill>
                  <a:srgbClr val="EDB5C8"/>
                </a:solidFill>
                <a:latin typeface="DejaVu Sans"/>
                <a:ea typeface="DejaVu Sans"/>
                <a:cs typeface="DejaVu Sans"/>
              </a:defRPr>
            </a:lvl6pPr>
            <a:lvl7pPr algn="l">
              <a:defRPr sz="1875" b="1">
                <a:solidFill>
                  <a:srgbClr val="EDB5C8"/>
                </a:solidFill>
                <a:latin typeface="DejaVu Sans"/>
                <a:ea typeface="DejaVu Sans"/>
                <a:cs typeface="DejaVu Sans"/>
              </a:defRPr>
            </a:lvl7pPr>
            <a:lvl8pPr algn="l">
              <a:defRPr sz="1875" b="1">
                <a:solidFill>
                  <a:srgbClr val="EDB5C8"/>
                </a:solidFill>
                <a:latin typeface="DejaVu Sans"/>
                <a:ea typeface="DejaVu Sans"/>
                <a:cs typeface="DejaVu Sans"/>
              </a:defRPr>
            </a:lvl8pPr>
            <a:lvl9pPr algn="l">
              <a:defRPr sz="1875" b="1">
                <a:solidFill>
                  <a:srgbClr val="EDB5C8"/>
                </a:solidFill>
                <a:latin typeface="DejaVu Sans"/>
                <a:ea typeface="DejaVu Sans"/>
                <a:cs typeface="DejaVu Sans"/>
              </a:defRPr>
            </a:lvl9pPr>
          </a:lstStyle>
          <a:p xmlns:a="http://schemas.openxmlformats.org/drawingml/2006/main">
            <a:pPr algn="l">
              <a:defRPr sz="1875" b="1">
                <a:solidFill>
                  <a:srgbClr val="EDB5C8"/>
                </a:solidFill>
                <a:latin typeface="DejaVu Sans"/>
                <a:ea typeface="DejaVu Sans"/>
                <a:cs typeface="DejaVu Sans"/>
              </a:defRPr>
            </a:pPr>
            <a:r>
              <a:rPr sz="1875" b="1">
                <a:solidFill>
                  <a:srgbClr val="EDB5C8"/>
                </a:solidFill>
                <a:latin typeface="DejaVu Sans"/>
                <a:ea typeface="DejaVu Sans"/>
                <a:cs typeface="DejaVu Sans"/>
              </a:rPr>
              <a:t>¿Una misma temperatura sirve para todas las tortugas y cocodrilos?</a:t>
            </a:r>
          </a:p>
        </p:txBody>
      </p:sp>
    </p:spTree>
    <p:extLst>
      <p:ext uri="{BB962C8B-B14F-4D97-AF65-F5344CB8AC3E}">
        <p14:creationId xmlns:p14="http://schemas.microsoft.com/office/powerpoint/2010/main" val="2018621471"/>
      </p:ext>
    </p:extLst>
  </p:cSld>
</p:sld>
</file>

<file path=ppt/slides/slide16.xml><?xml version="1.0" encoding="utf-8"?>
<p:sld xmlns:p="http://schemas.openxmlformats.org/presentationml/2006/main">
  <p:cSld>
    <p:bg>
      <p:bgPr>
        <a:solidFill xmlns:a="http://schemas.openxmlformats.org/drawingml/2006/main">
          <a:srgbClr val="171220"/>
        </a:solidFill>
      </p:bgPr>
    </p:bg>
    <p:spTree>
      <p:nvGrpSpPr>
        <p:cNvPr id="1" name=""/>
        <p:cNvGrpSpPr/>
        <p:nvPr/>
      </p:nvGrpSpPr>
      <p:grpSpPr>
        <a:xfrm xmlns:a="http://schemas.openxmlformats.org/drawingml/2006/main"/>
      </p:grpSpPr>
      <p:sp>
        <p:nvSpPr>
          <p:cNvPr id="6" name="section">
            <a:extLst xmlns:a="http://schemas.openxmlformats.org/drawingml/2006/main">
              <a:ext uri="{FF2B5EF4-FFF2-40B4-BE49-F238E27FC236}">
                <a16:creationId xmlns:a16="http://schemas.microsoft.com/office/drawing/2014/main" id="{C6758152-FD14-4AD9-A0B3-7FC3D015F971}"/>
              </a:ext>
            </a:extLst>
          </p:cNvPr>
          <p:cNvSpPr>
            <a:spLocks xmlns:a="http://schemas.openxmlformats.org/drawingml/2006/main" noGrp="1"/>
          </p:cNvSpPr>
          <p:nvPr/>
        </p:nvSpPr>
        <p:spPr>
          <a:xfrm xmlns:a="http://schemas.openxmlformats.org/drawingml/2006/main">
            <a:off x="609600" y="2857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1">
                <a:solidFill>
                  <a:srgbClr val="BFA1F0"/>
                </a:solidFill>
                <a:latin typeface="DejaVu Sans"/>
                <a:ea typeface="DejaVu Sans"/>
                <a:cs typeface="DejaVu Sans"/>
              </a:defRPr>
            </a:defPPr>
            <a:lvl1pPr algn="l">
              <a:defRPr sz="1425" b="1">
                <a:solidFill>
                  <a:srgbClr val="BFA1F0"/>
                </a:solidFill>
                <a:latin typeface="DejaVu Sans"/>
                <a:ea typeface="DejaVu Sans"/>
                <a:cs typeface="DejaVu Sans"/>
              </a:defRPr>
            </a:lvl1pPr>
            <a:lvl2pPr algn="l">
              <a:defRPr sz="1425" b="1">
                <a:solidFill>
                  <a:srgbClr val="BFA1F0"/>
                </a:solidFill>
                <a:latin typeface="DejaVu Sans"/>
                <a:ea typeface="DejaVu Sans"/>
                <a:cs typeface="DejaVu Sans"/>
              </a:defRPr>
            </a:lvl2pPr>
            <a:lvl3pPr algn="l">
              <a:defRPr sz="1425" b="1">
                <a:solidFill>
                  <a:srgbClr val="BFA1F0"/>
                </a:solidFill>
                <a:latin typeface="DejaVu Sans"/>
                <a:ea typeface="DejaVu Sans"/>
                <a:cs typeface="DejaVu Sans"/>
              </a:defRPr>
            </a:lvl3pPr>
            <a:lvl4pPr algn="l">
              <a:defRPr sz="1425" b="1">
                <a:solidFill>
                  <a:srgbClr val="BFA1F0"/>
                </a:solidFill>
                <a:latin typeface="DejaVu Sans"/>
                <a:ea typeface="DejaVu Sans"/>
                <a:cs typeface="DejaVu Sans"/>
              </a:defRPr>
            </a:lvl4pPr>
            <a:lvl5pPr algn="l">
              <a:defRPr sz="1425" b="1">
                <a:solidFill>
                  <a:srgbClr val="BFA1F0"/>
                </a:solidFill>
                <a:latin typeface="DejaVu Sans"/>
                <a:ea typeface="DejaVu Sans"/>
                <a:cs typeface="DejaVu Sans"/>
              </a:defRPr>
            </a:lvl5pPr>
            <a:lvl6pPr algn="l">
              <a:defRPr sz="1425" b="1">
                <a:solidFill>
                  <a:srgbClr val="BFA1F0"/>
                </a:solidFill>
                <a:latin typeface="DejaVu Sans"/>
                <a:ea typeface="DejaVu Sans"/>
                <a:cs typeface="DejaVu Sans"/>
              </a:defRPr>
            </a:lvl6pPr>
            <a:lvl7pPr algn="l">
              <a:defRPr sz="1425" b="1">
                <a:solidFill>
                  <a:srgbClr val="BFA1F0"/>
                </a:solidFill>
                <a:latin typeface="DejaVu Sans"/>
                <a:ea typeface="DejaVu Sans"/>
                <a:cs typeface="DejaVu Sans"/>
              </a:defRPr>
            </a:lvl7pPr>
            <a:lvl8pPr algn="l">
              <a:defRPr sz="1425" b="1">
                <a:solidFill>
                  <a:srgbClr val="BFA1F0"/>
                </a:solidFill>
                <a:latin typeface="DejaVu Sans"/>
                <a:ea typeface="DejaVu Sans"/>
                <a:cs typeface="DejaVu Sans"/>
              </a:defRPr>
            </a:lvl8pPr>
            <a:lvl9pPr algn="l">
              <a:defRPr sz="1425" b="1">
                <a:solidFill>
                  <a:srgbClr val="BFA1F0"/>
                </a:solidFill>
                <a:latin typeface="DejaVu Sans"/>
                <a:ea typeface="DejaVu Sans"/>
                <a:cs typeface="DejaVu Sans"/>
              </a:defRPr>
            </a:lvl9pPr>
          </a:lstStyle>
          <a:p xmlns:a="http://schemas.openxmlformats.org/drawingml/2006/main">
            <a:pPr algn="l">
              <a:defRPr sz="1425" b="1">
                <a:solidFill>
                  <a:srgbClr val="BFA1F0"/>
                </a:solidFill>
                <a:latin typeface="DejaVu Sans"/>
                <a:ea typeface="DejaVu Sans"/>
                <a:cs typeface="DejaVu Sans"/>
              </a:defRPr>
            </a:pPr>
            <a:r>
              <a:rPr sz="1425" b="1">
                <a:solidFill>
                  <a:srgbClr val="BFA1F0"/>
                </a:solidFill>
                <a:latin typeface="DejaVu Sans"/>
                <a:ea typeface="DejaVu Sans"/>
                <a:cs typeface="DejaVu Sans"/>
              </a:rPr>
              <a:t>3  SISTEMAS DE DETERMINACIÓN</a:t>
            </a:r>
          </a:p>
        </p:txBody>
      </p:sp>
      <p:sp>
        <p:nvSpPr>
          <p:cNvPr id="2" name="title">
            <a:extLst xmlns:a="http://schemas.openxmlformats.org/drawingml/2006/main">
              <a:ext uri="{FF2B5EF4-FFF2-40B4-BE49-F238E27FC236}">
                <a16:creationId xmlns:a16="http://schemas.microsoft.com/office/drawing/2014/main" id="{234338EF-69C3-44D9-B726-99C188B62664}"/>
              </a:ext>
            </a:extLst>
          </p:cNvPr>
          <p:cNvSpPr>
            <a:spLocks xmlns:a="http://schemas.openxmlformats.org/drawingml/2006/main" noGrp="1"/>
          </p:cNvSpPr>
          <p:nvPr/>
        </p:nvSpPr>
        <p:spPr>
          <a:xfrm xmlns:a="http://schemas.openxmlformats.org/drawingml/2006/main">
            <a:off x="609600" y="752475"/>
            <a:ext cx="109728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F6F1FF"/>
                </a:solidFill>
                <a:latin typeface="DejaVu Sans"/>
                <a:ea typeface="DejaVu Sans"/>
                <a:cs typeface="DejaVu Sans"/>
              </a:defRPr>
            </a:defPPr>
            <a:lvl1pPr algn="l">
              <a:defRPr sz="3150" b="1">
                <a:solidFill>
                  <a:srgbClr val="F6F1FF"/>
                </a:solidFill>
                <a:latin typeface="DejaVu Sans"/>
                <a:ea typeface="DejaVu Sans"/>
                <a:cs typeface="DejaVu Sans"/>
              </a:defRPr>
            </a:lvl1pPr>
            <a:lvl2pPr algn="l">
              <a:defRPr sz="3150" b="1">
                <a:solidFill>
                  <a:srgbClr val="F6F1FF"/>
                </a:solidFill>
                <a:latin typeface="DejaVu Sans"/>
                <a:ea typeface="DejaVu Sans"/>
                <a:cs typeface="DejaVu Sans"/>
              </a:defRPr>
            </a:lvl2pPr>
            <a:lvl3pPr algn="l">
              <a:defRPr sz="3150" b="1">
                <a:solidFill>
                  <a:srgbClr val="F6F1FF"/>
                </a:solidFill>
                <a:latin typeface="DejaVu Sans"/>
                <a:ea typeface="DejaVu Sans"/>
                <a:cs typeface="DejaVu Sans"/>
              </a:defRPr>
            </a:lvl3pPr>
            <a:lvl4pPr algn="l">
              <a:defRPr sz="3150" b="1">
                <a:solidFill>
                  <a:srgbClr val="F6F1FF"/>
                </a:solidFill>
                <a:latin typeface="DejaVu Sans"/>
                <a:ea typeface="DejaVu Sans"/>
                <a:cs typeface="DejaVu Sans"/>
              </a:defRPr>
            </a:lvl4pPr>
            <a:lvl5pPr algn="l">
              <a:defRPr sz="3150" b="1">
                <a:solidFill>
                  <a:srgbClr val="F6F1FF"/>
                </a:solidFill>
                <a:latin typeface="DejaVu Sans"/>
                <a:ea typeface="DejaVu Sans"/>
                <a:cs typeface="DejaVu Sans"/>
              </a:defRPr>
            </a:lvl5pPr>
            <a:lvl6pPr algn="l">
              <a:defRPr sz="3150" b="1">
                <a:solidFill>
                  <a:srgbClr val="F6F1FF"/>
                </a:solidFill>
                <a:latin typeface="DejaVu Sans"/>
                <a:ea typeface="DejaVu Sans"/>
                <a:cs typeface="DejaVu Sans"/>
              </a:defRPr>
            </a:lvl6pPr>
            <a:lvl7pPr algn="l">
              <a:defRPr sz="3150" b="1">
                <a:solidFill>
                  <a:srgbClr val="F6F1FF"/>
                </a:solidFill>
                <a:latin typeface="DejaVu Sans"/>
                <a:ea typeface="DejaVu Sans"/>
                <a:cs typeface="DejaVu Sans"/>
              </a:defRPr>
            </a:lvl7pPr>
            <a:lvl8pPr algn="l">
              <a:defRPr sz="3150" b="1">
                <a:solidFill>
                  <a:srgbClr val="F6F1FF"/>
                </a:solidFill>
                <a:latin typeface="DejaVu Sans"/>
                <a:ea typeface="DejaVu Sans"/>
                <a:cs typeface="DejaVu Sans"/>
              </a:defRPr>
            </a:lvl8pPr>
            <a:lvl9pPr algn="l">
              <a:defRPr sz="3150" b="1">
                <a:solidFill>
                  <a:srgbClr val="F6F1FF"/>
                </a:solidFill>
                <a:latin typeface="DejaVu Sans"/>
                <a:ea typeface="DejaVu Sans"/>
                <a:cs typeface="DejaVu Sans"/>
              </a:defRPr>
            </a:lvl9pPr>
          </a:lstStyle>
          <a:p xmlns:a="http://schemas.openxmlformats.org/drawingml/2006/main">
            <a:pPr algn="l">
              <a:defRPr sz="3150" b="1">
                <a:solidFill>
                  <a:srgbClr val="F6F1FF"/>
                </a:solidFill>
                <a:latin typeface="DejaVu Sans"/>
                <a:ea typeface="DejaVu Sans"/>
                <a:cs typeface="DejaVu Sans"/>
              </a:defRPr>
            </a:pPr>
            <a:r>
              <a:rPr sz="3150" b="1">
                <a:solidFill>
                  <a:srgbClr val="F6F1FF"/>
                </a:solidFill>
                <a:latin typeface="DejaVu Sans"/>
                <a:ea typeface="DejaVu Sans"/>
                <a:cs typeface="DejaVu Sans"/>
              </a:rPr>
              <a:t>Comparación de cuatro sistemas</a:t>
            </a:r>
          </a:p>
        </p:txBody>
      </p:sp>
      <p:sp>
        <p:nvSpPr>
          <p:cNvPr id="3" name="folio">
            <a:extLst xmlns:a="http://schemas.openxmlformats.org/drawingml/2006/main">
              <a:ext uri="{FF2B5EF4-FFF2-40B4-BE49-F238E27FC236}">
                <a16:creationId xmlns:a16="http://schemas.microsoft.com/office/drawing/2014/main" id="{8A998577-8480-466C-977E-4AD911A3383D}"/>
              </a:ext>
            </a:extLst>
          </p:cNvPr>
          <p:cNvSpPr>
            <a:spLocks xmlns:a="http://schemas.openxmlformats.org/drawingml/2006/main" noGrp="1"/>
          </p:cNvSpPr>
          <p:nvPr/>
        </p:nvSpPr>
        <p:spPr>
          <a:xfrm xmlns:a="http://schemas.openxmlformats.org/drawingml/2006/main">
            <a:off x="10572750" y="6477000"/>
            <a:ext cx="10096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r">
              <a:defRPr sz="1275">
                <a:solidFill>
                  <a:srgbClr val="C9BEDA"/>
                </a:solidFill>
                <a:latin typeface="DejaVu Sans"/>
                <a:ea typeface="DejaVu Sans"/>
                <a:cs typeface="DejaVu Sans"/>
              </a:defRPr>
            </a:defPPr>
            <a:lvl1pPr algn="r">
              <a:defRPr sz="1275">
                <a:solidFill>
                  <a:srgbClr val="C9BEDA"/>
                </a:solidFill>
                <a:latin typeface="DejaVu Sans"/>
                <a:ea typeface="DejaVu Sans"/>
                <a:cs typeface="DejaVu Sans"/>
              </a:defRPr>
            </a:lvl1pPr>
            <a:lvl2pPr algn="r">
              <a:defRPr sz="1275">
                <a:solidFill>
                  <a:srgbClr val="C9BEDA"/>
                </a:solidFill>
                <a:latin typeface="DejaVu Sans"/>
                <a:ea typeface="DejaVu Sans"/>
                <a:cs typeface="DejaVu Sans"/>
              </a:defRPr>
            </a:lvl2pPr>
            <a:lvl3pPr algn="r">
              <a:defRPr sz="1275">
                <a:solidFill>
                  <a:srgbClr val="C9BEDA"/>
                </a:solidFill>
                <a:latin typeface="DejaVu Sans"/>
                <a:ea typeface="DejaVu Sans"/>
                <a:cs typeface="DejaVu Sans"/>
              </a:defRPr>
            </a:lvl3pPr>
            <a:lvl4pPr algn="r">
              <a:defRPr sz="1275">
                <a:solidFill>
                  <a:srgbClr val="C9BEDA"/>
                </a:solidFill>
                <a:latin typeface="DejaVu Sans"/>
                <a:ea typeface="DejaVu Sans"/>
                <a:cs typeface="DejaVu Sans"/>
              </a:defRPr>
            </a:lvl4pPr>
            <a:lvl5pPr algn="r">
              <a:defRPr sz="1275">
                <a:solidFill>
                  <a:srgbClr val="C9BEDA"/>
                </a:solidFill>
                <a:latin typeface="DejaVu Sans"/>
                <a:ea typeface="DejaVu Sans"/>
                <a:cs typeface="DejaVu Sans"/>
              </a:defRPr>
            </a:lvl5pPr>
            <a:lvl6pPr algn="r">
              <a:defRPr sz="1275">
                <a:solidFill>
                  <a:srgbClr val="C9BEDA"/>
                </a:solidFill>
                <a:latin typeface="DejaVu Sans"/>
                <a:ea typeface="DejaVu Sans"/>
                <a:cs typeface="DejaVu Sans"/>
              </a:defRPr>
            </a:lvl6pPr>
            <a:lvl7pPr algn="r">
              <a:defRPr sz="1275">
                <a:solidFill>
                  <a:srgbClr val="C9BEDA"/>
                </a:solidFill>
                <a:latin typeface="DejaVu Sans"/>
                <a:ea typeface="DejaVu Sans"/>
                <a:cs typeface="DejaVu Sans"/>
              </a:defRPr>
            </a:lvl7pPr>
            <a:lvl8pPr algn="r">
              <a:defRPr sz="1275">
                <a:solidFill>
                  <a:srgbClr val="C9BEDA"/>
                </a:solidFill>
                <a:latin typeface="DejaVu Sans"/>
                <a:ea typeface="DejaVu Sans"/>
                <a:cs typeface="DejaVu Sans"/>
              </a:defRPr>
            </a:lvl8pPr>
            <a:lvl9pPr algn="r">
              <a:defRPr sz="1275">
                <a:solidFill>
                  <a:srgbClr val="C9BEDA"/>
                </a:solidFill>
                <a:latin typeface="DejaVu Sans"/>
                <a:ea typeface="DejaVu Sans"/>
                <a:cs typeface="DejaVu Sans"/>
              </a:defRPr>
            </a:lvl9pPr>
          </a:lstStyle>
          <a:p xmlns:a="http://schemas.openxmlformats.org/drawingml/2006/main">
            <a:pPr algn="r">
              <a:defRPr sz="1275">
                <a:solidFill>
                  <a:srgbClr val="C9BEDA"/>
                </a:solidFill>
                <a:latin typeface="DejaVu Sans"/>
                <a:ea typeface="DejaVu Sans"/>
                <a:cs typeface="DejaVu Sans"/>
              </a:defRPr>
            </a:pPr>
            <a:r>
              <a:rPr sz="1275">
                <a:solidFill>
                  <a:srgbClr val="C9BEDA"/>
                </a:solidFill>
                <a:latin typeface="DejaVu Sans"/>
                <a:ea typeface="DejaVu Sans"/>
                <a:cs typeface="DejaVu Sans"/>
              </a:rPr>
              <a:t>16 / 16</a:t>
            </a:r>
          </a:p>
        </p:txBody>
      </p:sp>
      <p:graphicFrame>
        <p:nvGraphicFramePr>
          <p:cNvPr id="4" name="">
            <a:extLst xmlns:a="http://schemas.openxmlformats.org/drawingml/2006/main">
              <a:ext uri="{FF2B5EF4-FFF2-40B4-BE49-F238E27FC236}">
                <a16:creationId xmlns:a16="http://schemas.microsoft.com/office/drawing/2014/main" id="{9A767882-6613-4B65-BBFD-79638D8FBD12}"/>
              </a:ext>
            </a:extLst>
          </p:cNvPr>
          <p:cNvGraphicFramePr/>
          <p:nvPr/>
        </p:nvGraphicFramePr>
        <p:xfrm>
          <a:off xmlns:a="http://schemas.openxmlformats.org/drawingml/2006/main" x="609600" y="1876425"/>
          <a:ext xmlns:a="http://schemas.openxmlformats.org/drawingml/2006/main" cx="10972800" cy="3571875"/>
        </p:xfrm>
        <a:graphic xmlns:a="http://schemas.openxmlformats.org/drawingml/2006/main">
          <a:graphicData uri="http://schemas.openxmlformats.org/drawingml/2006/table">
            <a:tbl>
              <a:tblPr firstRow="1" bandRow="0"/>
              <a:tblGrid>
                <a:gridCol w="2571750"/>
                <a:gridCol w="4667250"/>
                <a:gridCol w="3733800"/>
              </a:tblGrid>
              <a:tr h="714375">
                <a:tc>
                  <a:txBody>
                    <a:bodyPr wrap="square" lIns="133350" tIns="133350" rIns="133350" bIns="133350">
                      <a:noAutofit/>
                    </a:bodyPr>
                    <a:lstStyle/>
                    <a:p>
                      <a:pPr algn="l"/>
                      <a:r>
                        <a:rPr sz="1950" b="1">
                          <a:solidFill>
                            <a:srgbClr val="BFA1F0"/>
                          </a:solidFill>
                          <a:latin typeface="DejaVu Sans"/>
                          <a:ea typeface="DejaVu Sans"/>
                          <a:cs typeface="DejaVu Sans"/>
                        </a:rPr>
                        <a:t>Sistema</a:t>
                      </a:r>
                    </a:p>
                  </a:txBody>
                  <a:tcPr marL="91440" marR="91440" marT="45720" marB="45720" anchor="ctr">
                    <a:lnL w="9525">
                      <a:solidFill>
                        <a:srgbClr val="625372"/>
                      </a:solidFill>
                      <a:prstDash val="solid"/>
                    </a:lnL>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1950" b="1">
                          <a:solidFill>
                            <a:srgbClr val="BFA1F0"/>
                          </a:solidFill>
                          <a:latin typeface="DejaVu Sans"/>
                          <a:ea typeface="DejaVu Sans"/>
                          <a:cs typeface="DejaVu Sans"/>
                        </a:rPr>
                        <a:t>Señal orientadora</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c>
                  <a:txBody>
                    <a:bodyPr wrap="square" lIns="133350" tIns="133350" rIns="133350" bIns="133350">
                      <a:noAutofit/>
                    </a:bodyPr>
                    <a:lstStyle/>
                    <a:p>
                      <a:pPr algn="l"/>
                      <a:r>
                        <a:rPr sz="1950" b="1">
                          <a:solidFill>
                            <a:srgbClr val="BFA1F0"/>
                          </a:solidFill>
                          <a:latin typeface="DejaVu Sans"/>
                          <a:ea typeface="DejaVu Sans"/>
                          <a:cs typeface="DejaVu Sans"/>
                        </a:rPr>
                        <a:t>Ejemplo</a:t>
                      </a:r>
                    </a:p>
                  </a:txBody>
                  <a:tcPr marL="91440" marR="91440" marT="45720" marB="45720" anchor="ctr">
                    <a:lnR w="9525">
                      <a:solidFill>
                        <a:srgbClr val="625372"/>
                      </a:solidFill>
                      <a:prstDash val="solid"/>
                    </a:lnR>
                    <a:lnT w="9525">
                      <a:solidFill>
                        <a:srgbClr val="625372"/>
                      </a:solidFill>
                      <a:prstDash val="solid"/>
                    </a:lnT>
                    <a:lnB w="9525">
                      <a:solidFill>
                        <a:srgbClr val="625372"/>
                      </a:solidFill>
                      <a:prstDash val="solid"/>
                    </a:lnB>
                    <a:solidFill>
                      <a:srgbClr val="38294C"/>
                    </a:solidFill>
                  </a:tcPr>
                </a:tc>
              </a:tr>
              <a:tr h="714375">
                <a:tc>
                  <a:txBody>
                    <a:bodyPr wrap="square" lIns="133350" tIns="133350" rIns="133350" bIns="133350">
                      <a:noAutofit/>
                    </a:bodyPr>
                    <a:lstStyle/>
                    <a:p>
                      <a:pPr algn="l"/>
                      <a:r>
                        <a:rPr sz="1950" b="0">
                          <a:solidFill>
                            <a:srgbClr val="F6F1FF"/>
                          </a:solidFill>
                          <a:latin typeface="DejaVu Sans"/>
                          <a:ea typeface="DejaVu Sans"/>
                          <a:cs typeface="DejaVu Sans"/>
                        </a:rPr>
                        <a:t>XX/XY</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Combinación de cromosomas</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Mamíferos domésticos</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r h="714375">
                <a:tc>
                  <a:txBody>
                    <a:bodyPr wrap="square" lIns="133350" tIns="133350" rIns="133350" bIns="133350">
                      <a:noAutofit/>
                    </a:bodyPr>
                    <a:lstStyle/>
                    <a:p>
                      <a:pPr algn="l"/>
                      <a:r>
                        <a:rPr sz="1950" b="0">
                          <a:solidFill>
                            <a:srgbClr val="F6F1FF"/>
                          </a:solidFill>
                          <a:latin typeface="DejaVu Sans"/>
                          <a:ea typeface="DejaVu Sans"/>
                          <a:cs typeface="DejaVu Sans"/>
                        </a:rPr>
                        <a:t>ZZ/ZW</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Combinación y dosis génica</a:t>
                      </a:r>
                    </a:p>
                  </a:txBody>
                  <a:tcPr marL="91440" marR="91440" marT="45720" marB="45720" anchor="ctr">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Aves</a:t>
                      </a:r>
                    </a:p>
                  </a:txBody>
                  <a:tcPr marL="91440" marR="91440" marT="45720" marB="45720" anchor="ctr">
                    <a:lnR w="9525">
                      <a:solidFill>
                        <a:srgbClr val="625372"/>
                      </a:solidFill>
                      <a:prstDash val="solid"/>
                    </a:lnR>
                    <a:lnB w="9525">
                      <a:solidFill>
                        <a:srgbClr val="625372"/>
                      </a:solidFill>
                      <a:prstDash val="solid"/>
                    </a:lnB>
                    <a:solidFill>
                      <a:srgbClr val="211A2E"/>
                    </a:solidFill>
                  </a:tcPr>
                </a:tc>
              </a:tr>
              <a:tr h="714375">
                <a:tc>
                  <a:txBody>
                    <a:bodyPr wrap="square" lIns="133350" tIns="133350" rIns="133350" bIns="133350">
                      <a:noAutofit/>
                    </a:bodyPr>
                    <a:lstStyle/>
                    <a:p>
                      <a:pPr algn="l"/>
                      <a:r>
                        <a:rPr sz="1950" b="0">
                          <a:solidFill>
                            <a:srgbClr val="F6F1FF"/>
                          </a:solidFill>
                          <a:latin typeface="DejaVu Sans"/>
                          <a:ea typeface="DejaVu Sans"/>
                          <a:cs typeface="DejaVu Sans"/>
                        </a:rPr>
                        <a:t>Haplodiploidía</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Ploidía y estado de csd</a:t>
                      </a:r>
                    </a:p>
                  </a:txBody>
                  <a:tcPr marL="91440" marR="91440" marT="45720" marB="45720" anchor="ctr">
                    <a:lnR w="9525">
                      <a:solidFill>
                        <a:srgbClr val="625372"/>
                      </a:solidFill>
                      <a:prstDash val="solid"/>
                    </a:lnR>
                    <a:lnB w="9525">
                      <a:solidFill>
                        <a:srgbClr val="625372"/>
                      </a:solidFill>
                      <a:prstDash val="solid"/>
                    </a:lnB>
                    <a:solidFill>
                      <a:srgbClr val="171220"/>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Abeja melífera</a:t>
                      </a:r>
                    </a:p>
                  </a:txBody>
                  <a:tcPr marL="91440" marR="91440" marT="45720" marB="45720" anchor="ctr">
                    <a:lnR w="9525">
                      <a:solidFill>
                        <a:srgbClr val="625372"/>
                      </a:solidFill>
                      <a:prstDash val="solid"/>
                    </a:lnR>
                    <a:lnB w="9525">
                      <a:solidFill>
                        <a:srgbClr val="625372"/>
                      </a:solidFill>
                      <a:prstDash val="solid"/>
                    </a:lnB>
                    <a:solidFill>
                      <a:srgbClr val="171220"/>
                    </a:solidFill>
                  </a:tcPr>
                </a:tc>
              </a:tr>
              <a:tr h="714375">
                <a:tc>
                  <a:txBody>
                    <a:bodyPr wrap="square" lIns="133350" tIns="133350" rIns="133350" bIns="133350">
                      <a:noAutofit/>
                    </a:bodyPr>
                    <a:lstStyle/>
                    <a:p>
                      <a:pPr algn="l"/>
                      <a:r>
                        <a:rPr sz="1950" b="0">
                          <a:solidFill>
                            <a:srgbClr val="F6F1FF"/>
                          </a:solidFill>
                          <a:latin typeface="DejaVu Sans"/>
                          <a:ea typeface="DejaVu Sans"/>
                          <a:cs typeface="DejaVu Sans"/>
                        </a:rPr>
                        <a:t>Temperatura</a:t>
                      </a:r>
                    </a:p>
                  </a:txBody>
                  <a:tcPr marL="91440" marR="91440" marT="45720" marB="45720" anchor="ctr">
                    <a:lnL w="9525">
                      <a:solidFill>
                        <a:srgbClr val="625372"/>
                      </a:solidFill>
                      <a:prstDash val="solid"/>
                    </a:lnL>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Ambiente durante periodo sensible</a:t>
                      </a:r>
                    </a:p>
                  </a:txBody>
                  <a:tcPr marL="91440" marR="91440" marT="45720" marB="45720" anchor="ctr">
                    <a:lnR w="9525">
                      <a:solidFill>
                        <a:srgbClr val="625372"/>
                      </a:solidFill>
                      <a:prstDash val="solid"/>
                    </a:lnR>
                    <a:lnB w="9525">
                      <a:solidFill>
                        <a:srgbClr val="625372"/>
                      </a:solidFill>
                      <a:prstDash val="solid"/>
                    </a:lnB>
                    <a:solidFill>
                      <a:srgbClr val="211A2E"/>
                    </a:solidFill>
                  </a:tcPr>
                </a:tc>
                <a:tc>
                  <a:txBody>
                    <a:bodyPr wrap="square" lIns="133350" tIns="133350" rIns="133350" bIns="133350">
                      <a:noAutofit/>
                    </a:bodyPr>
                    <a:lstStyle/>
                    <a:p>
                      <a:pPr algn="l"/>
                      <a:r>
                        <a:rPr sz="1950" b="0">
                          <a:solidFill>
                            <a:srgbClr val="F6F1FF"/>
                          </a:solidFill>
                          <a:latin typeface="DejaVu Sans"/>
                          <a:ea typeface="DejaVu Sans"/>
                          <a:cs typeface="DejaVu Sans"/>
                        </a:rPr>
                        <a:t>Ciertas especies de reptiles</a:t>
                      </a:r>
                    </a:p>
                  </a:txBody>
                  <a:tcPr marL="91440" marR="91440" marT="45720" marB="45720" anchor="ctr">
                    <a:lnR w="9525">
                      <a:solidFill>
                        <a:srgbClr val="625372"/>
                      </a:solidFill>
                      <a:prstDash val="solid"/>
                    </a:lnR>
                    <a:lnB w="9525">
                      <a:solidFill>
                        <a:srgbClr val="625372"/>
                      </a:solidFill>
                      <a:prstDash val="solid"/>
                    </a:lnB>
                    <a:solidFill>
                      <a:srgbClr val="211A2E"/>
                    </a:solidFill>
                  </a:tcPr>
                </a:tc>
              </a:tr>
            </a:tbl>
          </a:graphicData>
        </a:graphic>
      </p:graphicFrame>
      <p:sp>
        <p:nvSpPr>
          <p:cNvPr id="5" name="text-3">
            <a:extLst xmlns:a="http://schemas.openxmlformats.org/drawingml/2006/main">
              <a:ext uri="{FF2B5EF4-FFF2-40B4-BE49-F238E27FC236}">
                <a16:creationId xmlns:a16="http://schemas.microsoft.com/office/drawing/2014/main" id="{5A743D01-85AB-4402-90F6-5F8B0245AAFC}"/>
              </a:ext>
            </a:extLst>
          </p:cNvPr>
          <p:cNvSpPr>
            <a:spLocks xmlns:a="http://schemas.openxmlformats.org/drawingml/2006/main" noGrp="1"/>
          </p:cNvSpPr>
          <p:nvPr/>
        </p:nvSpPr>
        <p:spPr>
          <a:xfrm xmlns:a="http://schemas.openxmlformats.org/drawingml/2006/main">
            <a:off x="609600" y="5857875"/>
            <a:ext cx="104775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93DBCB"/>
                </a:solidFill>
                <a:latin typeface="DejaVu Sans"/>
                <a:ea typeface="DejaVu Sans"/>
                <a:cs typeface="DejaVu Sans"/>
              </a:defRPr>
            </a:defPPr>
            <a:lvl1pPr algn="l">
              <a:defRPr sz="1875" b="1">
                <a:solidFill>
                  <a:srgbClr val="93DBCB"/>
                </a:solidFill>
                <a:latin typeface="DejaVu Sans"/>
                <a:ea typeface="DejaVu Sans"/>
                <a:cs typeface="DejaVu Sans"/>
              </a:defRPr>
            </a:lvl1pPr>
            <a:lvl2pPr algn="l">
              <a:defRPr sz="1875" b="1">
                <a:solidFill>
                  <a:srgbClr val="93DBCB"/>
                </a:solidFill>
                <a:latin typeface="DejaVu Sans"/>
                <a:ea typeface="DejaVu Sans"/>
                <a:cs typeface="DejaVu Sans"/>
              </a:defRPr>
            </a:lvl2pPr>
            <a:lvl3pPr algn="l">
              <a:defRPr sz="1875" b="1">
                <a:solidFill>
                  <a:srgbClr val="93DBCB"/>
                </a:solidFill>
                <a:latin typeface="DejaVu Sans"/>
                <a:ea typeface="DejaVu Sans"/>
                <a:cs typeface="DejaVu Sans"/>
              </a:defRPr>
            </a:lvl3pPr>
            <a:lvl4pPr algn="l">
              <a:defRPr sz="1875" b="1">
                <a:solidFill>
                  <a:srgbClr val="93DBCB"/>
                </a:solidFill>
                <a:latin typeface="DejaVu Sans"/>
                <a:ea typeface="DejaVu Sans"/>
                <a:cs typeface="DejaVu Sans"/>
              </a:defRPr>
            </a:lvl4pPr>
            <a:lvl5pPr algn="l">
              <a:defRPr sz="1875" b="1">
                <a:solidFill>
                  <a:srgbClr val="93DBCB"/>
                </a:solidFill>
                <a:latin typeface="DejaVu Sans"/>
                <a:ea typeface="DejaVu Sans"/>
                <a:cs typeface="DejaVu Sans"/>
              </a:defRPr>
            </a:lvl5pPr>
            <a:lvl6pPr algn="l">
              <a:defRPr sz="1875" b="1">
                <a:solidFill>
                  <a:srgbClr val="93DBCB"/>
                </a:solidFill>
                <a:latin typeface="DejaVu Sans"/>
                <a:ea typeface="DejaVu Sans"/>
                <a:cs typeface="DejaVu Sans"/>
              </a:defRPr>
            </a:lvl6pPr>
            <a:lvl7pPr algn="l">
              <a:defRPr sz="1875" b="1">
                <a:solidFill>
                  <a:srgbClr val="93DBCB"/>
                </a:solidFill>
                <a:latin typeface="DejaVu Sans"/>
                <a:ea typeface="DejaVu Sans"/>
                <a:cs typeface="DejaVu Sans"/>
              </a:defRPr>
            </a:lvl7pPr>
            <a:lvl8pPr algn="l">
              <a:defRPr sz="1875" b="1">
                <a:solidFill>
                  <a:srgbClr val="93DBCB"/>
                </a:solidFill>
                <a:latin typeface="DejaVu Sans"/>
                <a:ea typeface="DejaVu Sans"/>
                <a:cs typeface="DejaVu Sans"/>
              </a:defRPr>
            </a:lvl8pPr>
            <a:lvl9pPr algn="l">
              <a:defRPr sz="1875" b="1">
                <a:solidFill>
                  <a:srgbClr val="93DBCB"/>
                </a:solidFill>
                <a:latin typeface="DejaVu Sans"/>
                <a:ea typeface="DejaVu Sans"/>
                <a:cs typeface="DejaVu Sans"/>
              </a:defRPr>
            </a:lvl9pPr>
          </a:lstStyle>
          <a:p xmlns:a="http://schemas.openxmlformats.org/drawingml/2006/main">
            <a:pPr algn="l">
              <a:defRPr sz="1875" b="1">
                <a:solidFill>
                  <a:srgbClr val="93DBCB"/>
                </a:solidFill>
                <a:latin typeface="DejaVu Sans"/>
                <a:ea typeface="DejaVu Sans"/>
                <a:cs typeface="DejaVu Sans"/>
              </a:defRPr>
            </a:pPr>
            <a:r>
              <a:rPr u="sng">
                <a:solidFill>
                  <a:srgbClr val="93DBCB"/>
                </a:solidFill>
                <a:latin typeface="DejaVu Sans"/>
                <a:ea typeface="DejaVu Sans"/>
                <a:cs typeface="DejaVu Sans"/>
                <a:hlinkClick xmlns:r="http://schemas.openxmlformats.org/officeDocument/2006/relationships" r:id="R1c83e8b66b404040"/>
              </a:rPr>
              <a:t>Abrir los gráficos interactivos de la exposición</a:t>
            </a:r>
          </a:p>
        </p:txBody>
      </p:sp>
    </p:spTree>
    <p:extLst>
      <p:ext uri="{BB962C8B-B14F-4D97-AF65-F5344CB8AC3E}">
        <p14:creationId xmlns:p14="http://schemas.microsoft.com/office/powerpoint/2010/main" val="174458159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2026-10-20T03:59:55.7870000Z</dcterms:created>
  <dcterms:modified xsi:type="dcterms:W3CDTF">2026-10-20T03:59:55.7880000Z</dcterms:modified>
</coreProperties>
</file>